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9"/>
  </p:notesMasterIdLst>
  <p:handoutMasterIdLst>
    <p:handoutMasterId r:id="rId30"/>
  </p:handoutMasterIdLst>
  <p:sldIdLst>
    <p:sldId id="259" r:id="rId2"/>
    <p:sldId id="258" r:id="rId3"/>
    <p:sldId id="264" r:id="rId4"/>
    <p:sldId id="267" r:id="rId5"/>
    <p:sldId id="269" r:id="rId6"/>
    <p:sldId id="268" r:id="rId7"/>
    <p:sldId id="270" r:id="rId8"/>
    <p:sldId id="271" r:id="rId9"/>
    <p:sldId id="275" r:id="rId10"/>
    <p:sldId id="280" r:id="rId11"/>
    <p:sldId id="272" r:id="rId12"/>
    <p:sldId id="283" r:id="rId13"/>
    <p:sldId id="282" r:id="rId14"/>
    <p:sldId id="279" r:id="rId15"/>
    <p:sldId id="285" r:id="rId16"/>
    <p:sldId id="281" r:id="rId17"/>
    <p:sldId id="284" r:id="rId18"/>
    <p:sldId id="286" r:id="rId19"/>
    <p:sldId id="287" r:id="rId20"/>
    <p:sldId id="288" r:id="rId21"/>
    <p:sldId id="289" r:id="rId22"/>
    <p:sldId id="290" r:id="rId23"/>
    <p:sldId id="291" r:id="rId24"/>
    <p:sldId id="292" r:id="rId25"/>
    <p:sldId id="273" r:id="rId26"/>
    <p:sldId id="293" r:id="rId27"/>
    <p:sldId id="274" r:id="rId28"/>
  </p:sldIdLst>
  <p:sldSz cx="12192000" cy="6858000"/>
  <p:notesSz cx="6858000" cy="9144000"/>
  <p:defaultTextStyle>
    <a:defPPr rtl="0">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IANI KARPATHAKI" initials="AK" lastIdx="1" clrIdx="0">
    <p:extLst>
      <p:ext uri="{19B8F6BF-5375-455C-9EA6-DF929625EA0E}">
        <p15:presenceInfo xmlns:p15="http://schemas.microsoft.com/office/powerpoint/2012/main" userId="ANDRIANI KARPATHA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A161"/>
    <a:srgbClr val="935B5E"/>
    <a:srgbClr val="744C16"/>
    <a:srgbClr val="99570C"/>
    <a:srgbClr val="7D5227"/>
    <a:srgbClr val="883922"/>
    <a:srgbClr val="B54C2D"/>
    <a:srgbClr val="C7844E"/>
    <a:srgbClr val="B56D45"/>
    <a:srgbClr val="8A4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Μεσαίο στυλ 3 - Έμφαση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Μεσαίο στυλ 3 - Έμφαση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Μεσαίο στυλ 3 - Έμφαση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22" autoAdjust="0"/>
    <p:restoredTop sz="94660"/>
  </p:normalViewPr>
  <p:slideViewPr>
    <p:cSldViewPr snapToGrid="0">
      <p:cViewPr varScale="1">
        <p:scale>
          <a:sx n="86" d="100"/>
          <a:sy n="86" d="100"/>
        </p:scale>
        <p:origin x="370" y="48"/>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rtlCol="0"/>
        <a:lstStyle/>
        <a:p>
          <a:pPr rtl="0"/>
          <a:endParaRPr lang="en-US"/>
        </a:p>
      </dgm:t>
    </dgm:pt>
    <dgm:pt modelId="{DC13AB6D-DEA2-4CBB-AC69-1EF1A6AD1512}">
      <dgm:prSet custT="1"/>
      <dgm:spPr>
        <a:solidFill>
          <a:schemeClr val="accent2">
            <a:lumMod val="50000"/>
          </a:schemeClr>
        </a:solidFill>
        <a:ln>
          <a:noFill/>
        </a:ln>
      </dgm:spPr>
      <dgm:t>
        <a:bodyPr rtlCol="0"/>
        <a:lstStyle/>
        <a:p>
          <a:pPr rtl="0">
            <a:defRPr cap="all"/>
          </a:pPr>
          <a:r>
            <a:rPr lang="en-US" sz="1400" b="1" dirty="0"/>
            <a:t>BUSINESS </a:t>
          </a:r>
        </a:p>
        <a:p>
          <a:pPr rtl="0">
            <a:defRPr cap="all"/>
          </a:pPr>
          <a:r>
            <a:rPr lang="en-US" sz="1400" b="1" dirty="0"/>
            <a:t>CASE</a:t>
          </a:r>
          <a:endParaRPr lang="el" sz="1400" b="1" dirty="0"/>
        </a:p>
      </dgm:t>
    </dgm:pt>
    <dgm:pt modelId="{2C752582-D9FF-4E04-A92F-827DB4BB5C48}" type="parTrans" cxnId="{4B888393-351D-4489-90C9-5A68061AB236}">
      <dgm:prSet/>
      <dgm:spPr/>
      <dgm:t>
        <a:bodyPr rtlCol="0"/>
        <a:lstStyle/>
        <a:p>
          <a:pPr rtl="0"/>
          <a:endParaRPr lang="en-US"/>
        </a:p>
      </dgm:t>
    </dgm:pt>
    <dgm:pt modelId="{9C64CC83-643C-4E12-8F97-BC19DC031190}" type="sibTrans" cxnId="{4B888393-351D-4489-90C9-5A68061AB236}">
      <dgm:prSet phldrT="01" phldr="0"/>
      <dgm:spPr/>
      <dgm:t>
        <a:bodyPr rtlCol="0"/>
        <a:lstStyle/>
        <a:p>
          <a:pPr rtl="0"/>
          <a:r>
            <a:rPr lang="el"/>
            <a:t>01</a:t>
          </a:r>
        </a:p>
      </dgm:t>
    </dgm:pt>
    <dgm:pt modelId="{53742231-981F-480A-940F-203EC2F7423F}">
      <dgm:prSet custT="1"/>
      <dgm:spPr>
        <a:solidFill>
          <a:schemeClr val="accent4">
            <a:lumMod val="75000"/>
          </a:schemeClr>
        </a:solidFill>
        <a:ln>
          <a:noFill/>
        </a:ln>
      </dgm:spPr>
      <dgm:t>
        <a:bodyPr rtlCol="0"/>
        <a:lstStyle/>
        <a:p>
          <a:pPr rtl="0">
            <a:defRPr cap="all"/>
          </a:pPr>
          <a:r>
            <a:rPr lang="en-US" sz="1400" b="1" dirty="0"/>
            <a:t>DATA PREPROCESSING</a:t>
          </a:r>
          <a:endParaRPr lang="el" sz="1400" b="1" dirty="0"/>
        </a:p>
      </dgm:t>
    </dgm:pt>
    <dgm:pt modelId="{2FC75195-FBA1-43DE-85DD-40B4B3A2F1F3}" type="parTrans" cxnId="{F226B1C2-5D99-403A-8240-EAD6BD4D8534}">
      <dgm:prSet/>
      <dgm:spPr/>
      <dgm:t>
        <a:bodyPr rtlCol="0"/>
        <a:lstStyle/>
        <a:p>
          <a:pPr rtl="0"/>
          <a:endParaRPr lang="en-US"/>
        </a:p>
      </dgm:t>
    </dgm:pt>
    <dgm:pt modelId="{EF449C32-A7AE-4099-9E9B-9E2F736A89CE}" type="sibTrans" cxnId="{F226B1C2-5D99-403A-8240-EAD6BD4D8534}">
      <dgm:prSet phldrT="03" phldr="0"/>
      <dgm:spPr/>
      <dgm:t>
        <a:bodyPr rtlCol="0"/>
        <a:lstStyle/>
        <a:p>
          <a:pPr rtl="0"/>
          <a:r>
            <a:rPr lang="el"/>
            <a:t>03</a:t>
          </a:r>
        </a:p>
      </dgm:t>
    </dgm:pt>
    <dgm:pt modelId="{9EF41CC5-EF3B-4A6D-8229-3F1333EADFB3}">
      <dgm:prSet custT="1"/>
      <dgm:spPr>
        <a:solidFill>
          <a:srgbClr val="B56D45"/>
        </a:solidFill>
        <a:ln>
          <a:noFill/>
        </a:ln>
      </dgm:spPr>
      <dgm:t>
        <a:bodyPr rtlCol="0"/>
        <a:lstStyle/>
        <a:p>
          <a:pPr rtl="0">
            <a:defRPr cap="all"/>
          </a:pPr>
          <a:r>
            <a:rPr lang="en-US" sz="1400" b="1" dirty="0"/>
            <a:t>BUILDING THE MODELS </a:t>
          </a:r>
          <a:endParaRPr lang="el" sz="1400" b="1" dirty="0"/>
        </a:p>
      </dgm:t>
    </dgm:pt>
    <dgm:pt modelId="{DAEF1C7D-B0C5-46FA-BED3-8A54E918D3E0}" type="parTrans" cxnId="{E476EEBC-7C9F-4E07-BD58-1044B9769B64}">
      <dgm:prSet/>
      <dgm:spPr/>
      <dgm:t>
        <a:bodyPr rtlCol="0"/>
        <a:lstStyle/>
        <a:p>
          <a:pPr rtl="0"/>
          <a:endParaRPr lang="en-US"/>
        </a:p>
      </dgm:t>
    </dgm:pt>
    <dgm:pt modelId="{98E6DD7C-B953-4119-9F64-9914E467ECBF}" type="sibTrans" cxnId="{E476EEBC-7C9F-4E07-BD58-1044B9769B64}">
      <dgm:prSet phldrT="04" phldr="0"/>
      <dgm:spPr/>
      <dgm:t>
        <a:bodyPr rtlCol="0"/>
        <a:lstStyle/>
        <a:p>
          <a:pPr rtl="0"/>
          <a:r>
            <a:rPr lang="el"/>
            <a:t>04</a:t>
          </a:r>
          <a:endParaRPr lang="el" dirty="0"/>
        </a:p>
      </dgm:t>
    </dgm:pt>
    <dgm:pt modelId="{16F313EA-527D-4568-8493-BDA31A3F0269}">
      <dgm:prSet custT="1"/>
      <dgm:spPr>
        <a:solidFill>
          <a:srgbClr val="DF985C"/>
        </a:solidFill>
        <a:ln>
          <a:noFill/>
        </a:ln>
      </dgm:spPr>
      <dgm:t>
        <a:bodyPr rtlCol="0"/>
        <a:lstStyle/>
        <a:p>
          <a:pPr rtl="0">
            <a:defRPr cap="all"/>
          </a:pPr>
          <a:r>
            <a:rPr lang="en-US" sz="1600" b="1" dirty="0"/>
            <a:t>CONCLUSIONS</a:t>
          </a:r>
          <a:endParaRPr lang="el" sz="1700" b="1" dirty="0"/>
        </a:p>
      </dgm:t>
    </dgm:pt>
    <dgm:pt modelId="{6BD4DD1E-B73E-44D8-BB77-1A8BCAD1D06B}" type="parTrans" cxnId="{0861885E-4BFB-4B56-B503-CF6E8BDC6F3F}">
      <dgm:prSet/>
      <dgm:spPr/>
      <dgm:t>
        <a:bodyPr/>
        <a:lstStyle/>
        <a:p>
          <a:endParaRPr lang="el-GR"/>
        </a:p>
      </dgm:t>
    </dgm:pt>
    <dgm:pt modelId="{9C7AE3E6-1487-42AB-80D4-F93A51D76CB3}" type="sibTrans" cxnId="{0861885E-4BFB-4B56-B503-CF6E8BDC6F3F}">
      <dgm:prSet phldrT="05" phldr="0"/>
      <dgm:spPr/>
      <dgm:t>
        <a:bodyPr/>
        <a:lstStyle/>
        <a:p>
          <a:r>
            <a:rPr lang="el-GR"/>
            <a:t>05</a:t>
          </a:r>
        </a:p>
      </dgm:t>
    </dgm:pt>
    <dgm:pt modelId="{AF760756-8530-4DF0-8848-A73D61A678D3}">
      <dgm:prSet custT="1"/>
      <dgm:spPr>
        <a:solidFill>
          <a:schemeClr val="accent3">
            <a:lumMod val="75000"/>
          </a:schemeClr>
        </a:solidFill>
        <a:ln>
          <a:noFill/>
        </a:ln>
      </dgm:spPr>
      <dgm:t>
        <a:bodyPr rtlCol="0"/>
        <a:lstStyle/>
        <a:p>
          <a:pPr rtl="0">
            <a:defRPr cap="all"/>
          </a:pPr>
          <a:r>
            <a:rPr lang="en-US" sz="1400" b="1" dirty="0"/>
            <a:t>Data </a:t>
          </a:r>
        </a:p>
        <a:p>
          <a:pPr rtl="0">
            <a:defRPr cap="all"/>
          </a:pPr>
          <a:r>
            <a:rPr lang="en-US" sz="1400" b="1" dirty="0"/>
            <a:t>overview </a:t>
          </a:r>
          <a:endParaRPr lang="el" sz="1400" b="1" dirty="0"/>
        </a:p>
      </dgm:t>
    </dgm:pt>
    <dgm:pt modelId="{C3246D1E-6461-4F4A-A896-7D07597A840F}" type="parTrans" cxnId="{F92E234A-2A87-4B3E-B731-3B5A30D74B69}">
      <dgm:prSet/>
      <dgm:spPr/>
      <dgm:t>
        <a:bodyPr/>
        <a:lstStyle/>
        <a:p>
          <a:endParaRPr lang="el-GR"/>
        </a:p>
      </dgm:t>
    </dgm:pt>
    <dgm:pt modelId="{AC306912-7114-47CC-BBFF-94526636D9E2}" type="sibTrans" cxnId="{F92E234A-2A87-4B3E-B731-3B5A30D74B69}">
      <dgm:prSet phldrT="02" phldr="0"/>
      <dgm:spPr/>
      <dgm:t>
        <a:bodyPr/>
        <a:lstStyle/>
        <a:p>
          <a:r>
            <a:rPr lang="el-GR"/>
            <a:t>02</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5"/>
      <dgm:spPr/>
    </dgm:pt>
    <dgm:pt modelId="{BBA91679-4684-4A04-8AEB-03038C78A75C}" type="pres">
      <dgm:prSet presAssocID="{9C64CC83-643C-4E12-8F97-BC19DC031190}" presName="sibTransNodeRect" presStyleLbl="alignNode1" presStyleIdx="0" presStyleCnt="5">
        <dgm:presLayoutVars>
          <dgm:chMax val="0"/>
          <dgm:bulletEnabled val="1"/>
        </dgm:presLayoutVars>
      </dgm:prSet>
      <dgm:spPr/>
    </dgm:pt>
    <dgm:pt modelId="{5F398AEE-BC0F-4F30-99FA-92D67A176C2D}" type="pres">
      <dgm:prSet presAssocID="{DC13AB6D-DEA2-4CBB-AC69-1EF1A6AD1512}" presName="nodeRect" presStyleLbl="alignNode1" presStyleIdx="0" presStyleCnt="5">
        <dgm:presLayoutVars>
          <dgm:bulletEnabled val="1"/>
        </dgm:presLayoutVars>
      </dgm:prSet>
      <dgm:spPr/>
    </dgm:pt>
    <dgm:pt modelId="{3C27A223-AC17-40BD-B7C5-0447661C2934}" type="pres">
      <dgm:prSet presAssocID="{9C64CC83-643C-4E12-8F97-BC19DC031190}" presName="sibTrans" presStyleCnt="0"/>
      <dgm:spPr/>
    </dgm:pt>
    <dgm:pt modelId="{831F373C-1068-4557-8AD0-09B069C0C811}" type="pres">
      <dgm:prSet presAssocID="{AF760756-8530-4DF0-8848-A73D61A678D3}" presName="compositeNode" presStyleCnt="0">
        <dgm:presLayoutVars>
          <dgm:bulletEnabled val="1"/>
        </dgm:presLayoutVars>
      </dgm:prSet>
      <dgm:spPr/>
    </dgm:pt>
    <dgm:pt modelId="{66E2B0B1-D9B8-4C0D-81BA-6E3C99FA558F}" type="pres">
      <dgm:prSet presAssocID="{AF760756-8530-4DF0-8848-A73D61A678D3}" presName="bgRect" presStyleLbl="alignNode1" presStyleIdx="1" presStyleCnt="5"/>
      <dgm:spPr/>
    </dgm:pt>
    <dgm:pt modelId="{F8F126F3-135B-4C2A-AF34-EE7E3909CF01}" type="pres">
      <dgm:prSet presAssocID="{AC306912-7114-47CC-BBFF-94526636D9E2}" presName="sibTransNodeRect" presStyleLbl="alignNode1" presStyleIdx="1" presStyleCnt="5">
        <dgm:presLayoutVars>
          <dgm:chMax val="0"/>
          <dgm:bulletEnabled val="1"/>
        </dgm:presLayoutVars>
      </dgm:prSet>
      <dgm:spPr/>
    </dgm:pt>
    <dgm:pt modelId="{B974FEF9-3A19-43AF-A914-D0F38BD77104}" type="pres">
      <dgm:prSet presAssocID="{AF760756-8530-4DF0-8848-A73D61A678D3}" presName="nodeRect" presStyleLbl="alignNode1" presStyleIdx="1" presStyleCnt="5">
        <dgm:presLayoutVars>
          <dgm:bulletEnabled val="1"/>
        </dgm:presLayoutVars>
      </dgm:prSet>
      <dgm:spPr/>
    </dgm:pt>
    <dgm:pt modelId="{0F63E23F-CD19-49E7-9549-2D04E7637994}" type="pres">
      <dgm:prSet presAssocID="{AC306912-7114-47CC-BBFF-94526636D9E2}"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2" presStyleCnt="5"/>
      <dgm:spPr/>
    </dgm:pt>
    <dgm:pt modelId="{975C752B-C37A-4BA6-A3AE-2202A141404A}" type="pres">
      <dgm:prSet presAssocID="{EF449C32-A7AE-4099-9E9B-9E2F736A89CE}" presName="sibTransNodeRect" presStyleLbl="alignNode1" presStyleIdx="2" presStyleCnt="5">
        <dgm:presLayoutVars>
          <dgm:chMax val="0"/>
          <dgm:bulletEnabled val="1"/>
        </dgm:presLayoutVars>
      </dgm:prSet>
      <dgm:spPr/>
    </dgm:pt>
    <dgm:pt modelId="{C5BDCA19-B754-421E-A6CC-628F80FC74CB}" type="pres">
      <dgm:prSet presAssocID="{53742231-981F-480A-940F-203EC2F7423F}" presName="nodeRect" presStyleLbl="alignNode1" presStyleIdx="2" presStyleCnt="5">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3" presStyleCnt="5"/>
      <dgm:spPr/>
    </dgm:pt>
    <dgm:pt modelId="{E20811D6-E5D4-4C9E-AABF-9E0E1902CA2C}" type="pres">
      <dgm:prSet presAssocID="{98E6DD7C-B953-4119-9F64-9914E467ECBF}" presName="sibTransNodeRect" presStyleLbl="alignNode1" presStyleIdx="3" presStyleCnt="5">
        <dgm:presLayoutVars>
          <dgm:chMax val="0"/>
          <dgm:bulletEnabled val="1"/>
        </dgm:presLayoutVars>
      </dgm:prSet>
      <dgm:spPr/>
    </dgm:pt>
    <dgm:pt modelId="{67D48337-9200-42EF-A956-8FC92E9B78D2}" type="pres">
      <dgm:prSet presAssocID="{9EF41CC5-EF3B-4A6D-8229-3F1333EADFB3}" presName="nodeRect" presStyleLbl="alignNode1" presStyleIdx="3" presStyleCnt="5">
        <dgm:presLayoutVars>
          <dgm:bulletEnabled val="1"/>
        </dgm:presLayoutVars>
      </dgm:prSet>
      <dgm:spPr/>
    </dgm:pt>
    <dgm:pt modelId="{FDC30EB1-2EE7-4CB6-AA7D-40A428979332}" type="pres">
      <dgm:prSet presAssocID="{98E6DD7C-B953-4119-9F64-9914E467ECBF}" presName="sibTrans" presStyleCnt="0"/>
      <dgm:spPr/>
    </dgm:pt>
    <dgm:pt modelId="{5135B46F-4EB1-4D77-9163-971CE99ECAD0}" type="pres">
      <dgm:prSet presAssocID="{16F313EA-527D-4568-8493-BDA31A3F0269}" presName="compositeNode" presStyleCnt="0">
        <dgm:presLayoutVars>
          <dgm:bulletEnabled val="1"/>
        </dgm:presLayoutVars>
      </dgm:prSet>
      <dgm:spPr/>
    </dgm:pt>
    <dgm:pt modelId="{0D20A3CB-523B-4BE1-B590-C68C7C1A6AC8}" type="pres">
      <dgm:prSet presAssocID="{16F313EA-527D-4568-8493-BDA31A3F0269}" presName="bgRect" presStyleLbl="alignNode1" presStyleIdx="4" presStyleCnt="5"/>
      <dgm:spPr/>
    </dgm:pt>
    <dgm:pt modelId="{7C5DD5E0-14B5-4F74-B8B1-98E2F878EE51}" type="pres">
      <dgm:prSet presAssocID="{9C7AE3E6-1487-42AB-80D4-F93A51D76CB3}" presName="sibTransNodeRect" presStyleLbl="alignNode1" presStyleIdx="4" presStyleCnt="5">
        <dgm:presLayoutVars>
          <dgm:chMax val="0"/>
          <dgm:bulletEnabled val="1"/>
        </dgm:presLayoutVars>
      </dgm:prSet>
      <dgm:spPr/>
    </dgm:pt>
    <dgm:pt modelId="{0DDC559D-65EF-4A43-8141-42BDB56BE541}" type="pres">
      <dgm:prSet presAssocID="{16F313EA-527D-4568-8493-BDA31A3F0269}" presName="nodeRect" presStyleLbl="alignNode1" presStyleIdx="4" presStyleCnt="5">
        <dgm:presLayoutVars>
          <dgm:bulletEnabled val="1"/>
        </dgm:presLayoutVars>
      </dgm:prSet>
      <dgm:spPr/>
    </dgm:pt>
  </dgm:ptLst>
  <dgm:cxnLst>
    <dgm:cxn modelId="{7EE68805-96CF-473B-A361-CDE62305B921}" type="presOf" srcId="{AF760756-8530-4DF0-8848-A73D61A678D3}" destId="{66E2B0B1-D9B8-4C0D-81BA-6E3C99FA558F}" srcOrd="0" destOrd="0" presId="urn:microsoft.com/office/officeart/2016/7/layout/LinearBlockProcessNumbered"/>
    <dgm:cxn modelId="{BFF48E37-4664-45A7-9430-4287575DA2D7}" type="presOf" srcId="{AC306912-7114-47CC-BBFF-94526636D9E2}" destId="{F8F126F3-135B-4C2A-AF34-EE7E3909CF01}" srcOrd="0" destOrd="0" presId="urn:microsoft.com/office/officeart/2016/7/layout/LinearBlockProcessNumbered"/>
    <dgm:cxn modelId="{43B61840-F115-4174-96B9-DA0C0E83489E}" type="presOf" srcId="{9EF41CC5-EF3B-4A6D-8229-3F1333EADFB3}" destId="{CAD62F17-E99D-4FEF-B376-961CA4CB20EB}" srcOrd="0" destOrd="0" presId="urn:microsoft.com/office/officeart/2016/7/layout/LinearBlockProcessNumbered"/>
    <dgm:cxn modelId="{861CB65C-AEC7-418E-9426-E5C2309A82A5}" type="presOf" srcId="{16F313EA-527D-4568-8493-BDA31A3F0269}" destId="{0DDC559D-65EF-4A43-8141-42BDB56BE541}" srcOrd="1" destOrd="0" presId="urn:microsoft.com/office/officeart/2016/7/layout/LinearBlockProcessNumbered"/>
    <dgm:cxn modelId="{0861885E-4BFB-4B56-B503-CF6E8BDC6F3F}" srcId="{8AA20905-3954-474B-A606-562BCA026DC1}" destId="{16F313EA-527D-4568-8493-BDA31A3F0269}" srcOrd="4" destOrd="0" parTransId="{6BD4DD1E-B73E-44D8-BB77-1A8BCAD1D06B}" sibTransId="{9C7AE3E6-1487-42AB-80D4-F93A51D76CB3}"/>
    <dgm:cxn modelId="{EFDD2862-A0E6-4377-BC13-42E183906AFB}" type="presOf" srcId="{16F313EA-527D-4568-8493-BDA31A3F0269}" destId="{0D20A3CB-523B-4BE1-B590-C68C7C1A6AC8}" srcOrd="0" destOrd="0" presId="urn:microsoft.com/office/officeart/2016/7/layout/LinearBlockProcessNumbered"/>
    <dgm:cxn modelId="{F92E234A-2A87-4B3E-B731-3B5A30D74B69}" srcId="{8AA20905-3954-474B-A606-562BCA026DC1}" destId="{AF760756-8530-4DF0-8848-A73D61A678D3}" srcOrd="1" destOrd="0" parTransId="{C3246D1E-6461-4F4A-A896-7D07597A840F}" sibTransId="{AC306912-7114-47CC-BBFF-94526636D9E2}"/>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7F3BE7A6-A194-431D-9FB0-E2A8F9936BCC}" type="presOf" srcId="{9C7AE3E6-1487-42AB-80D4-F93A51D76CB3}" destId="{7C5DD5E0-14B5-4F74-B8B1-98E2F878EE51}" srcOrd="0" destOrd="0" presId="urn:microsoft.com/office/officeart/2016/7/layout/LinearBlockProcessNumbered"/>
    <dgm:cxn modelId="{E476EEBC-7C9F-4E07-BD58-1044B9769B64}" srcId="{8AA20905-3954-474B-A606-562BCA026DC1}" destId="{9EF41CC5-EF3B-4A6D-8229-3F1333EADFB3}" srcOrd="3"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2"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85A73FD-507E-444F-BD97-ED820B3BCDC6}" type="presOf" srcId="{AF760756-8530-4DF0-8848-A73D61A678D3}" destId="{B974FEF9-3A19-43AF-A914-D0F38BD77104}" srcOrd="1"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9DDEA671-C651-479F-8A8A-379B39FDE2ED}" type="presParOf" srcId="{579698BD-D232-4926-8D7B-29A69B90858B}" destId="{831F373C-1068-4557-8AD0-09B069C0C811}" srcOrd="2" destOrd="0" presId="urn:microsoft.com/office/officeart/2016/7/layout/LinearBlockProcessNumbered"/>
    <dgm:cxn modelId="{1E7BFA17-DB3B-4E11-9B0D-4AD68C233C2A}" type="presParOf" srcId="{831F373C-1068-4557-8AD0-09B069C0C811}" destId="{66E2B0B1-D9B8-4C0D-81BA-6E3C99FA558F}" srcOrd="0" destOrd="0" presId="urn:microsoft.com/office/officeart/2016/7/layout/LinearBlockProcessNumbered"/>
    <dgm:cxn modelId="{3F6FECAE-2576-46F5-9E5C-E6FE75E80CD5}" type="presParOf" srcId="{831F373C-1068-4557-8AD0-09B069C0C811}" destId="{F8F126F3-135B-4C2A-AF34-EE7E3909CF01}" srcOrd="1" destOrd="0" presId="urn:microsoft.com/office/officeart/2016/7/layout/LinearBlockProcessNumbered"/>
    <dgm:cxn modelId="{34BB3D90-902D-48A6-9F81-5F84F47568B8}" type="presParOf" srcId="{831F373C-1068-4557-8AD0-09B069C0C811}" destId="{B974FEF9-3A19-43AF-A914-D0F38BD77104}" srcOrd="2" destOrd="0" presId="urn:microsoft.com/office/officeart/2016/7/layout/LinearBlockProcessNumbered"/>
    <dgm:cxn modelId="{6E8DC54E-852F-44EF-BDE0-DB170DDF344A}" type="presParOf" srcId="{579698BD-D232-4926-8D7B-29A69B90858B}" destId="{0F63E23F-CD19-49E7-9549-2D04E7637994}" srcOrd="3" destOrd="0" presId="urn:microsoft.com/office/officeart/2016/7/layout/LinearBlockProcessNumbered"/>
    <dgm:cxn modelId="{2A71550B-14EE-4B95-A40C-E132F64E84DB}" type="presParOf" srcId="{579698BD-D232-4926-8D7B-29A69B90858B}" destId="{0864151C-845B-4A50-9755-7EE613694D81}" srcOrd="4"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5" destOrd="0" presId="urn:microsoft.com/office/officeart/2016/7/layout/LinearBlockProcessNumbered"/>
    <dgm:cxn modelId="{D7BB022A-2504-497B-9672-D97F4CB95B15}" type="presParOf" srcId="{579698BD-D232-4926-8D7B-29A69B90858B}" destId="{19974A3A-09A4-40DE-BB0F-D9AED1ACB06E}" srcOrd="6"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 modelId="{79E07224-8E17-42AE-92FA-D40F4650A24B}" type="presParOf" srcId="{579698BD-D232-4926-8D7B-29A69B90858B}" destId="{FDC30EB1-2EE7-4CB6-AA7D-40A428979332}" srcOrd="7" destOrd="0" presId="urn:microsoft.com/office/officeart/2016/7/layout/LinearBlockProcessNumbered"/>
    <dgm:cxn modelId="{EEBF4DB4-C65D-4D27-9B89-5DC30DFA1B3A}" type="presParOf" srcId="{579698BD-D232-4926-8D7B-29A69B90858B}" destId="{5135B46F-4EB1-4D77-9163-971CE99ECAD0}" srcOrd="8" destOrd="0" presId="urn:microsoft.com/office/officeart/2016/7/layout/LinearBlockProcessNumbered"/>
    <dgm:cxn modelId="{ADFB974A-5000-47A0-ABF6-684013547008}" type="presParOf" srcId="{5135B46F-4EB1-4D77-9163-971CE99ECAD0}" destId="{0D20A3CB-523B-4BE1-B590-C68C7C1A6AC8}" srcOrd="0" destOrd="0" presId="urn:microsoft.com/office/officeart/2016/7/layout/LinearBlockProcessNumbered"/>
    <dgm:cxn modelId="{3E2A72C0-D5DA-4A01-B6FC-DDCB6775099A}" type="presParOf" srcId="{5135B46F-4EB1-4D77-9163-971CE99ECAD0}" destId="{7C5DD5E0-14B5-4F74-B8B1-98E2F878EE51}" srcOrd="1" destOrd="0" presId="urn:microsoft.com/office/officeart/2016/7/layout/LinearBlockProcessNumbered"/>
    <dgm:cxn modelId="{0C6E9F5E-2A8E-45A8-A157-8F016AA85FC0}" type="presParOf" srcId="{5135B46F-4EB1-4D77-9163-971CE99ECAD0}" destId="{0DDC559D-65EF-4A43-8141-42BDB56BE541}" srcOrd="2" destOrd="0" presId="urn:microsoft.com/office/officeart/2016/7/layout/LinearBlockProcessNumbered"/>
  </dgm:cxnLst>
  <dgm:bg/>
  <dgm:whole>
    <a:effectLst>
      <a:reflection blurRad="127000" stA="45000" endPos="65000" dist="50800" dir="5400000" sy="-100000" algn="bl" rotWithShape="0"/>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446527-207C-4AA5-B3A6-986FFA49228B}"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l-GR"/>
        </a:p>
      </dgm:t>
    </dgm:pt>
    <dgm:pt modelId="{7773C8DB-6179-4795-9615-513CC0B0D5A2}">
      <dgm:prSet phldrT="[Κείμενο]">
        <dgm:style>
          <a:lnRef idx="3">
            <a:schemeClr val="lt1"/>
          </a:lnRef>
          <a:fillRef idx="1">
            <a:schemeClr val="accent2"/>
          </a:fillRef>
          <a:effectRef idx="1">
            <a:schemeClr val="accent2"/>
          </a:effectRef>
          <a:fontRef idx="minor">
            <a:schemeClr val="lt1"/>
          </a:fontRef>
        </dgm:style>
      </dgm:prSet>
      <dgm:spPr/>
      <dgm:t>
        <a:bodyPr/>
        <a:lstStyle/>
        <a:p>
          <a:r>
            <a:rPr lang="en-US" dirty="0"/>
            <a:t>High variance</a:t>
          </a:r>
          <a:endParaRPr lang="el-GR" dirty="0"/>
        </a:p>
      </dgm:t>
    </dgm:pt>
    <dgm:pt modelId="{C1100288-34B2-4662-B29E-41425429AC26}" type="parTrans" cxnId="{DA2A0527-21CF-4CCD-865D-4C916D2CE990}">
      <dgm:prSet/>
      <dgm:spPr/>
      <dgm:t>
        <a:bodyPr/>
        <a:lstStyle/>
        <a:p>
          <a:endParaRPr lang="el-GR"/>
        </a:p>
      </dgm:t>
    </dgm:pt>
    <dgm:pt modelId="{F5518614-F00B-459D-81B8-3EFD8515F3F6}" type="sibTrans" cxnId="{DA2A0527-21CF-4CCD-865D-4C916D2CE990}">
      <dgm:prSet/>
      <dgm:spPr/>
      <dgm:t>
        <a:bodyPr/>
        <a:lstStyle/>
        <a:p>
          <a:endParaRPr lang="el-GR"/>
        </a:p>
      </dgm:t>
    </dgm:pt>
    <dgm:pt modelId="{10A3234E-5269-4FF6-93C3-D5E8F39D57B8}">
      <dgm:prSet phldrT="[Κείμενο]" custT="1"/>
      <dgm:spPr/>
      <dgm:t>
        <a:bodyPr/>
        <a:lstStyle/>
        <a:p>
          <a:pPr algn="r"/>
          <a:r>
            <a:rPr lang="en-US" sz="1800" kern="1200" dirty="0">
              <a:solidFill>
                <a:sysClr val="windowText" lastClr="000000"/>
              </a:solidFill>
              <a:latin typeface="Baskerville Old Face" panose="02020602080505020303" pitchFamily="18" charset="0"/>
              <a:ea typeface="+mn-ea"/>
              <a:cs typeface="DaunPenh" panose="020B0604020202020204" pitchFamily="2" charset="0"/>
            </a:rPr>
            <a:t>Splitting  data</a:t>
          </a:r>
          <a:endParaRPr lang="el-GR" sz="1800" kern="1200" dirty="0">
            <a:solidFill>
              <a:sysClr val="windowText" lastClr="000000"/>
            </a:solidFill>
            <a:latin typeface="Baskerville Old Face" panose="02020602080505020303" pitchFamily="18" charset="0"/>
            <a:ea typeface="+mn-ea"/>
            <a:cs typeface="DaunPenh" panose="020B0604020202020204" pitchFamily="2" charset="0"/>
          </a:endParaRPr>
        </a:p>
      </dgm:t>
    </dgm:pt>
    <dgm:pt modelId="{74BFB8B0-004B-4254-859D-99ACB6BDF403}" type="parTrans" cxnId="{46177BA8-3D01-4B0E-A59E-440D252214A0}">
      <dgm:prSet/>
      <dgm:spPr/>
      <dgm:t>
        <a:bodyPr/>
        <a:lstStyle/>
        <a:p>
          <a:endParaRPr lang="el-GR"/>
        </a:p>
      </dgm:t>
    </dgm:pt>
    <dgm:pt modelId="{6E74EC04-0C7C-43EE-9BB9-E74DF937CBF7}" type="sibTrans" cxnId="{46177BA8-3D01-4B0E-A59E-440D252214A0}">
      <dgm:prSet/>
      <dgm:spPr/>
      <dgm:t>
        <a:bodyPr/>
        <a:lstStyle/>
        <a:p>
          <a:endParaRPr lang="el-GR"/>
        </a:p>
      </dgm:t>
    </dgm:pt>
    <dgm:pt modelId="{496447EC-43EA-4B03-BC63-0B70C23FF4DE}">
      <dgm:prSet phldrT="[Κείμενο]"/>
      <dgm:spPr/>
      <dgm:t>
        <a:bodyPr/>
        <a:lstStyle/>
        <a:p>
          <a:r>
            <a:rPr lang="en-US" dirty="0"/>
            <a:t>Not enough data to train</a:t>
          </a:r>
          <a:endParaRPr lang="el-GR" dirty="0"/>
        </a:p>
      </dgm:t>
    </dgm:pt>
    <dgm:pt modelId="{3813B080-DB86-4226-BA87-DBEA6C588B0C}" type="parTrans" cxnId="{E2B4B4E3-F7B2-40C4-82C8-E85346BA17F5}">
      <dgm:prSet/>
      <dgm:spPr/>
      <dgm:t>
        <a:bodyPr/>
        <a:lstStyle/>
        <a:p>
          <a:endParaRPr lang="el-GR"/>
        </a:p>
      </dgm:t>
    </dgm:pt>
    <dgm:pt modelId="{266B53E8-8A5E-400D-9618-499E3326A22C}" type="sibTrans" cxnId="{E2B4B4E3-F7B2-40C4-82C8-E85346BA17F5}">
      <dgm:prSet/>
      <dgm:spPr/>
      <dgm:t>
        <a:bodyPr/>
        <a:lstStyle/>
        <a:p>
          <a:endParaRPr lang="el-GR"/>
        </a:p>
      </dgm:t>
    </dgm:pt>
    <dgm:pt modelId="{729FDAF3-441B-4A89-B723-DB7FF44950A2}">
      <dgm:prSet custT="1"/>
      <dgm:spPr/>
      <dgm:t>
        <a:bodyPr/>
        <a:lstStyle/>
        <a:p>
          <a:pPr algn="r"/>
          <a:r>
            <a:rPr lang="en-US" sz="1600" kern="1200" dirty="0">
              <a:solidFill>
                <a:sysClr val="windowText" lastClr="000000"/>
              </a:solidFill>
              <a:latin typeface="Baskerville Old Face" panose="02020602080505020303" pitchFamily="18" charset="0"/>
              <a:ea typeface="+mn-ea"/>
              <a:cs typeface="DaunPenh" panose="020B0604020202020204" pitchFamily="2" charset="0"/>
            </a:rPr>
            <a:t>Data augmentation techniques</a:t>
          </a:r>
          <a:endParaRPr lang="el-GR" sz="1600" kern="1200" dirty="0">
            <a:solidFill>
              <a:sysClr val="windowText" lastClr="000000"/>
            </a:solidFill>
            <a:latin typeface="Baskerville Old Face" panose="02020602080505020303" pitchFamily="18" charset="0"/>
            <a:ea typeface="+mn-ea"/>
            <a:cs typeface="DaunPenh" panose="020B0604020202020204" pitchFamily="2" charset="0"/>
          </a:endParaRPr>
        </a:p>
      </dgm:t>
    </dgm:pt>
    <dgm:pt modelId="{2287853C-16A1-4F3E-B1F2-2E7E1FB70C74}" type="parTrans" cxnId="{1E6330B2-9A92-4922-A8D8-415D003DC1B3}">
      <dgm:prSet/>
      <dgm:spPr/>
      <dgm:t>
        <a:bodyPr/>
        <a:lstStyle/>
        <a:p>
          <a:endParaRPr lang="el-GR"/>
        </a:p>
      </dgm:t>
    </dgm:pt>
    <dgm:pt modelId="{8C90FAE7-52CB-4F7E-B436-56631C77CE4F}" type="sibTrans" cxnId="{1E6330B2-9A92-4922-A8D8-415D003DC1B3}">
      <dgm:prSet/>
      <dgm:spPr/>
      <dgm:t>
        <a:bodyPr/>
        <a:lstStyle/>
        <a:p>
          <a:endParaRPr lang="el-GR"/>
        </a:p>
      </dgm:t>
    </dgm:pt>
    <dgm:pt modelId="{E4C1DD03-EB80-4B41-89C7-B4784D5CCD83}" type="pres">
      <dgm:prSet presAssocID="{B0446527-207C-4AA5-B3A6-986FFA49228B}" presName="theList" presStyleCnt="0">
        <dgm:presLayoutVars>
          <dgm:dir/>
          <dgm:animLvl val="lvl"/>
          <dgm:resizeHandles val="exact"/>
        </dgm:presLayoutVars>
      </dgm:prSet>
      <dgm:spPr/>
    </dgm:pt>
    <dgm:pt modelId="{DF797C6C-B4D2-4625-8E21-CE2E36AFBE86}" type="pres">
      <dgm:prSet presAssocID="{7773C8DB-6179-4795-9615-513CC0B0D5A2}" presName="compNode" presStyleCnt="0"/>
      <dgm:spPr/>
    </dgm:pt>
    <dgm:pt modelId="{31D70A0A-C27D-46B2-9089-8D94E54A8B85}" type="pres">
      <dgm:prSet presAssocID="{7773C8DB-6179-4795-9615-513CC0B0D5A2}" presName="noGeometry" presStyleCnt="0"/>
      <dgm:spPr/>
    </dgm:pt>
    <dgm:pt modelId="{213A0C40-1271-4C6A-8D69-21F1000675F5}" type="pres">
      <dgm:prSet presAssocID="{7773C8DB-6179-4795-9615-513CC0B0D5A2}" presName="childTextVisible" presStyleLbl="bgAccFollowNode1" presStyleIdx="0" presStyleCnt="2" custScaleX="105924" custScaleY="67054" custLinFactNeighborX="8836" custLinFactNeighborY="0">
        <dgm:presLayoutVars>
          <dgm:bulletEnabled val="1"/>
        </dgm:presLayoutVars>
      </dgm:prSet>
      <dgm:spPr/>
    </dgm:pt>
    <dgm:pt modelId="{7C747A2A-9325-4587-917B-69AD442854FE}" type="pres">
      <dgm:prSet presAssocID="{7773C8DB-6179-4795-9615-513CC0B0D5A2}" presName="childTextHidden" presStyleLbl="bgAccFollowNode1" presStyleIdx="0" presStyleCnt="2"/>
      <dgm:spPr/>
    </dgm:pt>
    <dgm:pt modelId="{65E448F2-DFB6-4104-841B-5F12F63321B7}" type="pres">
      <dgm:prSet presAssocID="{7773C8DB-6179-4795-9615-513CC0B0D5A2}" presName="parentText" presStyleLbl="node1" presStyleIdx="0" presStyleCnt="2" custScaleX="149011" custScaleY="147980">
        <dgm:presLayoutVars>
          <dgm:chMax val="1"/>
          <dgm:bulletEnabled val="1"/>
        </dgm:presLayoutVars>
      </dgm:prSet>
      <dgm:spPr/>
    </dgm:pt>
    <dgm:pt modelId="{8B0B7266-C3BA-4411-9292-640A085466DD}" type="pres">
      <dgm:prSet presAssocID="{7773C8DB-6179-4795-9615-513CC0B0D5A2}" presName="aSpace" presStyleCnt="0"/>
      <dgm:spPr/>
    </dgm:pt>
    <dgm:pt modelId="{8A466C40-0D37-453A-9DCE-DB2893884539}" type="pres">
      <dgm:prSet presAssocID="{496447EC-43EA-4B03-BC63-0B70C23FF4DE}" presName="compNode" presStyleCnt="0"/>
      <dgm:spPr/>
    </dgm:pt>
    <dgm:pt modelId="{E27E1026-1D8B-470D-ABB7-DDD911530A54}" type="pres">
      <dgm:prSet presAssocID="{496447EC-43EA-4B03-BC63-0B70C23FF4DE}" presName="noGeometry" presStyleCnt="0"/>
      <dgm:spPr/>
    </dgm:pt>
    <dgm:pt modelId="{B2F9A5A9-E393-48DA-B9A6-4ABC545E8FDC}" type="pres">
      <dgm:prSet presAssocID="{496447EC-43EA-4B03-BC63-0B70C23FF4DE}" presName="childTextVisible" presStyleLbl="bgAccFollowNode1" presStyleIdx="1" presStyleCnt="2" custScaleX="125591" custScaleY="77381" custLinFactNeighborX="26027" custLinFactNeighborY="4750">
        <dgm:presLayoutVars>
          <dgm:bulletEnabled val="1"/>
        </dgm:presLayoutVars>
      </dgm:prSet>
      <dgm:spPr/>
    </dgm:pt>
    <dgm:pt modelId="{8D5A490F-6779-40EC-88A2-65EB9DA0FE0F}" type="pres">
      <dgm:prSet presAssocID="{496447EC-43EA-4B03-BC63-0B70C23FF4DE}" presName="childTextHidden" presStyleLbl="bgAccFollowNode1" presStyleIdx="1" presStyleCnt="2"/>
      <dgm:spPr/>
    </dgm:pt>
    <dgm:pt modelId="{DDB61157-1C01-4B97-8545-5725B8607EE8}" type="pres">
      <dgm:prSet presAssocID="{496447EC-43EA-4B03-BC63-0B70C23FF4DE}" presName="parentText" presStyleLbl="node1" presStyleIdx="1" presStyleCnt="2" custScaleX="149011" custScaleY="147980" custLinFactNeighborX="21890" custLinFactNeighborY="4922">
        <dgm:presLayoutVars>
          <dgm:chMax val="1"/>
          <dgm:bulletEnabled val="1"/>
        </dgm:presLayoutVars>
      </dgm:prSet>
      <dgm:spPr/>
    </dgm:pt>
  </dgm:ptLst>
  <dgm:cxnLst>
    <dgm:cxn modelId="{657C080E-AB1D-4BD8-8C95-376FFD9243CB}" type="presOf" srcId="{729FDAF3-441B-4A89-B723-DB7FF44950A2}" destId="{8D5A490F-6779-40EC-88A2-65EB9DA0FE0F}" srcOrd="1" destOrd="0" presId="urn:microsoft.com/office/officeart/2005/8/layout/hProcess6"/>
    <dgm:cxn modelId="{781B7823-EA5B-45C9-AD8C-B7ACA954945E}" type="presOf" srcId="{729FDAF3-441B-4A89-B723-DB7FF44950A2}" destId="{B2F9A5A9-E393-48DA-B9A6-4ABC545E8FDC}" srcOrd="0" destOrd="0" presId="urn:microsoft.com/office/officeart/2005/8/layout/hProcess6"/>
    <dgm:cxn modelId="{DA2A0527-21CF-4CCD-865D-4C916D2CE990}" srcId="{B0446527-207C-4AA5-B3A6-986FFA49228B}" destId="{7773C8DB-6179-4795-9615-513CC0B0D5A2}" srcOrd="0" destOrd="0" parTransId="{C1100288-34B2-4662-B29E-41425429AC26}" sibTransId="{F5518614-F00B-459D-81B8-3EFD8515F3F6}"/>
    <dgm:cxn modelId="{011B9E50-C682-4E3C-9C3D-CB6502F5EE80}" type="presOf" srcId="{7773C8DB-6179-4795-9615-513CC0B0D5A2}" destId="{65E448F2-DFB6-4104-841B-5F12F63321B7}" srcOrd="0" destOrd="0" presId="urn:microsoft.com/office/officeart/2005/8/layout/hProcess6"/>
    <dgm:cxn modelId="{D6EA7154-E62E-4566-AAD5-FF22872AF25D}" type="presOf" srcId="{B0446527-207C-4AA5-B3A6-986FFA49228B}" destId="{E4C1DD03-EB80-4B41-89C7-B4784D5CCD83}" srcOrd="0" destOrd="0" presId="urn:microsoft.com/office/officeart/2005/8/layout/hProcess6"/>
    <dgm:cxn modelId="{9012658F-D201-4262-A89E-2C4668474A80}" type="presOf" srcId="{10A3234E-5269-4FF6-93C3-D5E8F39D57B8}" destId="{213A0C40-1271-4C6A-8D69-21F1000675F5}" srcOrd="0" destOrd="0" presId="urn:microsoft.com/office/officeart/2005/8/layout/hProcess6"/>
    <dgm:cxn modelId="{D809859F-4A9B-48FA-9178-6ABD4AE2CFA6}" type="presOf" srcId="{10A3234E-5269-4FF6-93C3-D5E8F39D57B8}" destId="{7C747A2A-9325-4587-917B-69AD442854FE}" srcOrd="1" destOrd="0" presId="urn:microsoft.com/office/officeart/2005/8/layout/hProcess6"/>
    <dgm:cxn modelId="{46177BA8-3D01-4B0E-A59E-440D252214A0}" srcId="{7773C8DB-6179-4795-9615-513CC0B0D5A2}" destId="{10A3234E-5269-4FF6-93C3-D5E8F39D57B8}" srcOrd="0" destOrd="0" parTransId="{74BFB8B0-004B-4254-859D-99ACB6BDF403}" sibTransId="{6E74EC04-0C7C-43EE-9BB9-E74DF937CBF7}"/>
    <dgm:cxn modelId="{1E6330B2-9A92-4922-A8D8-415D003DC1B3}" srcId="{496447EC-43EA-4B03-BC63-0B70C23FF4DE}" destId="{729FDAF3-441B-4A89-B723-DB7FF44950A2}" srcOrd="0" destOrd="0" parTransId="{2287853C-16A1-4F3E-B1F2-2E7E1FB70C74}" sibTransId="{8C90FAE7-52CB-4F7E-B436-56631C77CE4F}"/>
    <dgm:cxn modelId="{E2B4B4E3-F7B2-40C4-82C8-E85346BA17F5}" srcId="{B0446527-207C-4AA5-B3A6-986FFA49228B}" destId="{496447EC-43EA-4B03-BC63-0B70C23FF4DE}" srcOrd="1" destOrd="0" parTransId="{3813B080-DB86-4226-BA87-DBEA6C588B0C}" sibTransId="{266B53E8-8A5E-400D-9618-499E3326A22C}"/>
    <dgm:cxn modelId="{CC3118EC-6E98-4444-8F37-40D4571D00A5}" type="presOf" srcId="{496447EC-43EA-4B03-BC63-0B70C23FF4DE}" destId="{DDB61157-1C01-4B97-8545-5725B8607EE8}" srcOrd="0" destOrd="0" presId="urn:microsoft.com/office/officeart/2005/8/layout/hProcess6"/>
    <dgm:cxn modelId="{37397B44-578C-4737-8623-F5E67F1DED17}" type="presParOf" srcId="{E4C1DD03-EB80-4B41-89C7-B4784D5CCD83}" destId="{DF797C6C-B4D2-4625-8E21-CE2E36AFBE86}" srcOrd="0" destOrd="0" presId="urn:microsoft.com/office/officeart/2005/8/layout/hProcess6"/>
    <dgm:cxn modelId="{E3F6DE00-7560-459C-B935-A8DB31B20804}" type="presParOf" srcId="{DF797C6C-B4D2-4625-8E21-CE2E36AFBE86}" destId="{31D70A0A-C27D-46B2-9089-8D94E54A8B85}" srcOrd="0" destOrd="0" presId="urn:microsoft.com/office/officeart/2005/8/layout/hProcess6"/>
    <dgm:cxn modelId="{BEB4F941-EA9F-471D-819D-35923C72F81D}" type="presParOf" srcId="{DF797C6C-B4D2-4625-8E21-CE2E36AFBE86}" destId="{213A0C40-1271-4C6A-8D69-21F1000675F5}" srcOrd="1" destOrd="0" presId="urn:microsoft.com/office/officeart/2005/8/layout/hProcess6"/>
    <dgm:cxn modelId="{CD5CD384-DCF5-4D3B-AA87-F111C2D84252}" type="presParOf" srcId="{DF797C6C-B4D2-4625-8E21-CE2E36AFBE86}" destId="{7C747A2A-9325-4587-917B-69AD442854FE}" srcOrd="2" destOrd="0" presId="urn:microsoft.com/office/officeart/2005/8/layout/hProcess6"/>
    <dgm:cxn modelId="{1113AD4D-38D7-463F-9F5E-216FC725B5F9}" type="presParOf" srcId="{DF797C6C-B4D2-4625-8E21-CE2E36AFBE86}" destId="{65E448F2-DFB6-4104-841B-5F12F63321B7}" srcOrd="3" destOrd="0" presId="urn:microsoft.com/office/officeart/2005/8/layout/hProcess6"/>
    <dgm:cxn modelId="{488E8F72-9E26-4EE6-924C-ED8F07B99F00}" type="presParOf" srcId="{E4C1DD03-EB80-4B41-89C7-B4784D5CCD83}" destId="{8B0B7266-C3BA-4411-9292-640A085466DD}" srcOrd="1" destOrd="0" presId="urn:microsoft.com/office/officeart/2005/8/layout/hProcess6"/>
    <dgm:cxn modelId="{CEB505C9-3322-4CF4-B795-B493FADCDF3A}" type="presParOf" srcId="{E4C1DD03-EB80-4B41-89C7-B4784D5CCD83}" destId="{8A466C40-0D37-453A-9DCE-DB2893884539}" srcOrd="2" destOrd="0" presId="urn:microsoft.com/office/officeart/2005/8/layout/hProcess6"/>
    <dgm:cxn modelId="{8232E4A0-75F2-4B54-A9BD-E3275320D93E}" type="presParOf" srcId="{8A466C40-0D37-453A-9DCE-DB2893884539}" destId="{E27E1026-1D8B-470D-ABB7-DDD911530A54}" srcOrd="0" destOrd="0" presId="urn:microsoft.com/office/officeart/2005/8/layout/hProcess6"/>
    <dgm:cxn modelId="{0453DD18-00A0-450D-A500-81D741D611D9}" type="presParOf" srcId="{8A466C40-0D37-453A-9DCE-DB2893884539}" destId="{B2F9A5A9-E393-48DA-B9A6-4ABC545E8FDC}" srcOrd="1" destOrd="0" presId="urn:microsoft.com/office/officeart/2005/8/layout/hProcess6"/>
    <dgm:cxn modelId="{4DE4432B-4E76-48E7-9E23-789FAB711FBE}" type="presParOf" srcId="{8A466C40-0D37-453A-9DCE-DB2893884539}" destId="{8D5A490F-6779-40EC-88A2-65EB9DA0FE0F}" srcOrd="2" destOrd="0" presId="urn:microsoft.com/office/officeart/2005/8/layout/hProcess6"/>
    <dgm:cxn modelId="{5B47B4F7-A48B-48D8-B82D-869F8227350B}" type="presParOf" srcId="{8A466C40-0D37-453A-9DCE-DB2893884539}" destId="{DDB61157-1C01-4B97-8545-5725B8607EE8}"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C0AC79-8C7D-452D-8471-398139B37649}" type="doc">
      <dgm:prSet loTypeId="urn:microsoft.com/office/officeart/2008/layout/VerticalCurvedList" loCatId="list" qsTypeId="urn:microsoft.com/office/officeart/2005/8/quickstyle/simple1" qsCatId="simple" csTypeId="urn:microsoft.com/office/officeart/2005/8/colors/accent3_3" csCatId="accent3" phldr="1"/>
      <dgm:spPr/>
      <dgm:t>
        <a:bodyPr/>
        <a:lstStyle/>
        <a:p>
          <a:endParaRPr lang="el-GR"/>
        </a:p>
      </dgm:t>
    </dgm:pt>
    <dgm:pt modelId="{743D21E2-2D1B-4FA8-895D-6485ED86BA06}">
      <dgm:prSet phldrT="[Κείμενο]" custT="1"/>
      <dgm:spPr/>
      <dgm:t>
        <a:bodyPr/>
        <a:lstStyle/>
        <a:p>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convolutional neural network (</a:t>
          </a:r>
          <a:r>
            <a:rPr kumimoji="0" lang="en-US" sz="2400" b="1"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CNN</a:t>
          </a:r>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a:t>
          </a:r>
          <a:endParaRPr lang="el-GR" sz="2400" dirty="0">
            <a:solidFill>
              <a:schemeClr val="tx1"/>
            </a:solidFill>
          </a:endParaRPr>
        </a:p>
      </dgm:t>
    </dgm:pt>
    <dgm:pt modelId="{FBEB7077-9F95-41E9-A326-C210D479AC19}" type="parTrans" cxnId="{DA2FC405-A6BE-465F-97EB-3AB75CD7AD88}">
      <dgm:prSet/>
      <dgm:spPr/>
      <dgm:t>
        <a:bodyPr/>
        <a:lstStyle/>
        <a:p>
          <a:endParaRPr lang="el-GR"/>
        </a:p>
      </dgm:t>
    </dgm:pt>
    <dgm:pt modelId="{EAF0E294-5A07-4910-92C2-9661A24CA0DB}" type="sibTrans" cxnId="{DA2FC405-A6BE-465F-97EB-3AB75CD7AD88}">
      <dgm:prSet/>
      <dgm:spPr/>
      <dgm:t>
        <a:bodyPr/>
        <a:lstStyle/>
        <a:p>
          <a:endParaRPr lang="el-GR"/>
        </a:p>
      </dgm:t>
    </dgm:pt>
    <dgm:pt modelId="{FAA58F1C-B74E-4175-B71E-3B533F1BA3BC}">
      <dgm:prSet phldrT="[Κείμενο]" custT="1"/>
      <dgm:spPr/>
      <dgm:t>
        <a:bodyPr/>
        <a:lstStyle/>
        <a:p>
          <a:pPr>
            <a:buClrTx/>
            <a:buSzTx/>
            <a:buFont typeface="Arial" panose="020B0604020202020204" pitchFamily="34" charset="0"/>
            <a:buChar char="•"/>
          </a:pPr>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CNN model after conducting </a:t>
          </a:r>
          <a:r>
            <a:rPr kumimoji="0" lang="en-US" sz="2400" b="1"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data augmentation </a:t>
          </a:r>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techniques</a:t>
          </a:r>
          <a:endParaRPr lang="el-GR" sz="2400" dirty="0">
            <a:solidFill>
              <a:schemeClr val="tx1"/>
            </a:solidFill>
          </a:endParaRPr>
        </a:p>
      </dgm:t>
    </dgm:pt>
    <dgm:pt modelId="{CE3DA51F-B473-440F-9654-076FA021EC21}" type="parTrans" cxnId="{BD7C45A1-CFB4-47F8-BACC-04E07B341853}">
      <dgm:prSet/>
      <dgm:spPr/>
      <dgm:t>
        <a:bodyPr/>
        <a:lstStyle/>
        <a:p>
          <a:endParaRPr lang="el-GR"/>
        </a:p>
      </dgm:t>
    </dgm:pt>
    <dgm:pt modelId="{5FDD6606-70FD-4836-8F8F-DD99A1C72413}" type="sibTrans" cxnId="{BD7C45A1-CFB4-47F8-BACC-04E07B341853}">
      <dgm:prSet/>
      <dgm:spPr/>
      <dgm:t>
        <a:bodyPr/>
        <a:lstStyle/>
        <a:p>
          <a:endParaRPr lang="el-GR"/>
        </a:p>
      </dgm:t>
    </dgm:pt>
    <dgm:pt modelId="{74A6183C-152D-4BD4-8706-C510D70A0625}">
      <dgm:prSet phldrT="[Κείμενο]" custT="1"/>
      <dgm:spPr/>
      <dgm:t>
        <a:bodyPr/>
        <a:lstStyle/>
        <a:p>
          <a:pPr>
            <a:buNone/>
          </a:pP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a:t>
          </a:r>
          <a:r>
            <a:rPr kumimoji="0" lang="en-US" sz="2400" b="1"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pretrained</a:t>
          </a: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VGG16</a:t>
          </a: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model</a:t>
          </a: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one of the most used image-recognition architectures.</a:t>
          </a:r>
          <a:endParaRPr lang="el-GR" sz="2400" dirty="0"/>
        </a:p>
      </dgm:t>
    </dgm:pt>
    <dgm:pt modelId="{BF51605C-E266-4EA2-A6E0-8DE3F3EBB71E}" type="parTrans" cxnId="{D63E1F94-68ED-4915-803E-DC6CFEA0FFAB}">
      <dgm:prSet/>
      <dgm:spPr/>
      <dgm:t>
        <a:bodyPr/>
        <a:lstStyle/>
        <a:p>
          <a:endParaRPr lang="el-GR"/>
        </a:p>
      </dgm:t>
    </dgm:pt>
    <dgm:pt modelId="{BC71026C-DBE8-4BBD-BF34-181A918BB0A0}" type="sibTrans" cxnId="{D63E1F94-68ED-4915-803E-DC6CFEA0FFAB}">
      <dgm:prSet/>
      <dgm:spPr/>
      <dgm:t>
        <a:bodyPr/>
        <a:lstStyle/>
        <a:p>
          <a:endParaRPr lang="el-GR"/>
        </a:p>
      </dgm:t>
    </dgm:pt>
    <dgm:pt modelId="{2B4B2E5A-D6B4-4A89-902D-4A9959D414EE}" type="pres">
      <dgm:prSet presAssocID="{40C0AC79-8C7D-452D-8471-398139B37649}" presName="Name0" presStyleCnt="0">
        <dgm:presLayoutVars>
          <dgm:chMax val="7"/>
          <dgm:chPref val="7"/>
          <dgm:dir/>
        </dgm:presLayoutVars>
      </dgm:prSet>
      <dgm:spPr/>
    </dgm:pt>
    <dgm:pt modelId="{58BB9A3A-8F47-4DBC-BDAD-BE93D01E2FC7}" type="pres">
      <dgm:prSet presAssocID="{40C0AC79-8C7D-452D-8471-398139B37649}" presName="Name1" presStyleCnt="0"/>
      <dgm:spPr/>
    </dgm:pt>
    <dgm:pt modelId="{C4D7D679-18AD-4749-9BE0-619BE89F059E}" type="pres">
      <dgm:prSet presAssocID="{40C0AC79-8C7D-452D-8471-398139B37649}" presName="cycle" presStyleCnt="0"/>
      <dgm:spPr/>
    </dgm:pt>
    <dgm:pt modelId="{39DA829A-FD70-472A-A409-BC4918646049}" type="pres">
      <dgm:prSet presAssocID="{40C0AC79-8C7D-452D-8471-398139B37649}" presName="srcNode" presStyleLbl="node1" presStyleIdx="0" presStyleCnt="3"/>
      <dgm:spPr/>
    </dgm:pt>
    <dgm:pt modelId="{5A6080F5-1940-4246-A034-DA72547D6A64}" type="pres">
      <dgm:prSet presAssocID="{40C0AC79-8C7D-452D-8471-398139B37649}" presName="conn" presStyleLbl="parChTrans1D2" presStyleIdx="0" presStyleCnt="1"/>
      <dgm:spPr/>
    </dgm:pt>
    <dgm:pt modelId="{359E34D8-D169-487A-9D10-6DE2EE3D2DC3}" type="pres">
      <dgm:prSet presAssocID="{40C0AC79-8C7D-452D-8471-398139B37649}" presName="extraNode" presStyleLbl="node1" presStyleIdx="0" presStyleCnt="3"/>
      <dgm:spPr/>
    </dgm:pt>
    <dgm:pt modelId="{835F200F-8A5B-4EF4-8B80-A51AFC07C07F}" type="pres">
      <dgm:prSet presAssocID="{40C0AC79-8C7D-452D-8471-398139B37649}" presName="dstNode" presStyleLbl="node1" presStyleIdx="0" presStyleCnt="3"/>
      <dgm:spPr/>
    </dgm:pt>
    <dgm:pt modelId="{DA24BABC-F16A-4194-A62B-4D6C60254CEE}" type="pres">
      <dgm:prSet presAssocID="{743D21E2-2D1B-4FA8-895D-6485ED86BA06}" presName="text_1" presStyleLbl="node1" presStyleIdx="0" presStyleCnt="3">
        <dgm:presLayoutVars>
          <dgm:bulletEnabled val="1"/>
        </dgm:presLayoutVars>
      </dgm:prSet>
      <dgm:spPr/>
    </dgm:pt>
    <dgm:pt modelId="{7E9DEFFD-11E7-4D8E-A5FC-A11BE052F0D4}" type="pres">
      <dgm:prSet presAssocID="{743D21E2-2D1B-4FA8-895D-6485ED86BA06}" presName="accent_1" presStyleCnt="0"/>
      <dgm:spPr/>
    </dgm:pt>
    <dgm:pt modelId="{FD3BB1D8-3521-4105-A82D-96EE430AB063}" type="pres">
      <dgm:prSet presAssocID="{743D21E2-2D1B-4FA8-895D-6485ED86BA06}" presName="accentRepeatNode" presStyleLbl="solidFgAcc1" presStyleIdx="0" presStyleCnt="3"/>
      <dgm:spPr/>
    </dgm:pt>
    <dgm:pt modelId="{3E3A973E-3EE2-4C9F-8E0F-8F8521E0B7B8}" type="pres">
      <dgm:prSet presAssocID="{FAA58F1C-B74E-4175-B71E-3B533F1BA3BC}" presName="text_2" presStyleLbl="node1" presStyleIdx="1" presStyleCnt="3">
        <dgm:presLayoutVars>
          <dgm:bulletEnabled val="1"/>
        </dgm:presLayoutVars>
      </dgm:prSet>
      <dgm:spPr/>
    </dgm:pt>
    <dgm:pt modelId="{8F878332-91FC-4347-9ADD-702148F81631}" type="pres">
      <dgm:prSet presAssocID="{FAA58F1C-B74E-4175-B71E-3B533F1BA3BC}" presName="accent_2" presStyleCnt="0"/>
      <dgm:spPr/>
    </dgm:pt>
    <dgm:pt modelId="{F8706C70-8BD5-4079-8997-42DB235F2227}" type="pres">
      <dgm:prSet presAssocID="{FAA58F1C-B74E-4175-B71E-3B533F1BA3BC}" presName="accentRepeatNode" presStyleLbl="solidFgAcc1" presStyleIdx="1" presStyleCnt="3"/>
      <dgm:spPr/>
    </dgm:pt>
    <dgm:pt modelId="{41E2DE58-B136-45CD-A831-A0FD79142B69}" type="pres">
      <dgm:prSet presAssocID="{74A6183C-152D-4BD4-8706-C510D70A0625}" presName="text_3" presStyleLbl="node1" presStyleIdx="2" presStyleCnt="3">
        <dgm:presLayoutVars>
          <dgm:bulletEnabled val="1"/>
        </dgm:presLayoutVars>
      </dgm:prSet>
      <dgm:spPr/>
    </dgm:pt>
    <dgm:pt modelId="{61DF71B1-E278-4925-94A8-4745AF4D0D21}" type="pres">
      <dgm:prSet presAssocID="{74A6183C-152D-4BD4-8706-C510D70A0625}" presName="accent_3" presStyleCnt="0"/>
      <dgm:spPr/>
    </dgm:pt>
    <dgm:pt modelId="{35FBDD9E-98F6-4BAA-989C-7DAA3B9A9849}" type="pres">
      <dgm:prSet presAssocID="{74A6183C-152D-4BD4-8706-C510D70A0625}" presName="accentRepeatNode" presStyleLbl="solidFgAcc1" presStyleIdx="2" presStyleCnt="3"/>
      <dgm:spPr/>
    </dgm:pt>
  </dgm:ptLst>
  <dgm:cxnLst>
    <dgm:cxn modelId="{DA2FC405-A6BE-465F-97EB-3AB75CD7AD88}" srcId="{40C0AC79-8C7D-452D-8471-398139B37649}" destId="{743D21E2-2D1B-4FA8-895D-6485ED86BA06}" srcOrd="0" destOrd="0" parTransId="{FBEB7077-9F95-41E9-A326-C210D479AC19}" sibTransId="{EAF0E294-5A07-4910-92C2-9661A24CA0DB}"/>
    <dgm:cxn modelId="{E7367206-C46C-42B2-86B9-B3D90333EC8C}" type="presOf" srcId="{74A6183C-152D-4BD4-8706-C510D70A0625}" destId="{41E2DE58-B136-45CD-A831-A0FD79142B69}" srcOrd="0" destOrd="0" presId="urn:microsoft.com/office/officeart/2008/layout/VerticalCurvedList"/>
    <dgm:cxn modelId="{557E5A20-3654-416F-95A2-612BE0D80971}" type="presOf" srcId="{FAA58F1C-B74E-4175-B71E-3B533F1BA3BC}" destId="{3E3A973E-3EE2-4C9F-8E0F-8F8521E0B7B8}" srcOrd="0" destOrd="0" presId="urn:microsoft.com/office/officeart/2008/layout/VerticalCurvedList"/>
    <dgm:cxn modelId="{E2515835-7696-4F8E-AA9A-7C8B814964AC}" type="presOf" srcId="{EAF0E294-5A07-4910-92C2-9661A24CA0DB}" destId="{5A6080F5-1940-4246-A034-DA72547D6A64}" srcOrd="0" destOrd="0" presId="urn:microsoft.com/office/officeart/2008/layout/VerticalCurvedList"/>
    <dgm:cxn modelId="{D63E1F94-68ED-4915-803E-DC6CFEA0FFAB}" srcId="{40C0AC79-8C7D-452D-8471-398139B37649}" destId="{74A6183C-152D-4BD4-8706-C510D70A0625}" srcOrd="2" destOrd="0" parTransId="{BF51605C-E266-4EA2-A6E0-8DE3F3EBB71E}" sibTransId="{BC71026C-DBE8-4BBD-BF34-181A918BB0A0}"/>
    <dgm:cxn modelId="{BD7C45A1-CFB4-47F8-BACC-04E07B341853}" srcId="{40C0AC79-8C7D-452D-8471-398139B37649}" destId="{FAA58F1C-B74E-4175-B71E-3B533F1BA3BC}" srcOrd="1" destOrd="0" parTransId="{CE3DA51F-B473-440F-9654-076FA021EC21}" sibTransId="{5FDD6606-70FD-4836-8F8F-DD99A1C72413}"/>
    <dgm:cxn modelId="{58AFA4AC-A5E6-4849-9526-231749964A45}" type="presOf" srcId="{743D21E2-2D1B-4FA8-895D-6485ED86BA06}" destId="{DA24BABC-F16A-4194-A62B-4D6C60254CEE}" srcOrd="0" destOrd="0" presId="urn:microsoft.com/office/officeart/2008/layout/VerticalCurvedList"/>
    <dgm:cxn modelId="{5A9BFEB4-BA6F-46C6-B768-A436EA3DB1A8}" type="presOf" srcId="{40C0AC79-8C7D-452D-8471-398139B37649}" destId="{2B4B2E5A-D6B4-4A89-902D-4A9959D414EE}" srcOrd="0" destOrd="0" presId="urn:microsoft.com/office/officeart/2008/layout/VerticalCurvedList"/>
    <dgm:cxn modelId="{4D8A8DA1-7301-4C3F-8D50-CED2723DB938}" type="presParOf" srcId="{2B4B2E5A-D6B4-4A89-902D-4A9959D414EE}" destId="{58BB9A3A-8F47-4DBC-BDAD-BE93D01E2FC7}" srcOrd="0" destOrd="0" presId="urn:microsoft.com/office/officeart/2008/layout/VerticalCurvedList"/>
    <dgm:cxn modelId="{19A505DE-FB5E-49C9-B34D-485C1CD7A667}" type="presParOf" srcId="{58BB9A3A-8F47-4DBC-BDAD-BE93D01E2FC7}" destId="{C4D7D679-18AD-4749-9BE0-619BE89F059E}" srcOrd="0" destOrd="0" presId="urn:microsoft.com/office/officeart/2008/layout/VerticalCurvedList"/>
    <dgm:cxn modelId="{A3903363-6D98-4D8C-A5E9-1A06EA4938D3}" type="presParOf" srcId="{C4D7D679-18AD-4749-9BE0-619BE89F059E}" destId="{39DA829A-FD70-472A-A409-BC4918646049}" srcOrd="0" destOrd="0" presId="urn:microsoft.com/office/officeart/2008/layout/VerticalCurvedList"/>
    <dgm:cxn modelId="{8A891584-F0DB-49D0-A7AE-68E4F7409A50}" type="presParOf" srcId="{C4D7D679-18AD-4749-9BE0-619BE89F059E}" destId="{5A6080F5-1940-4246-A034-DA72547D6A64}" srcOrd="1" destOrd="0" presId="urn:microsoft.com/office/officeart/2008/layout/VerticalCurvedList"/>
    <dgm:cxn modelId="{A8A450CC-5F1E-4B09-963D-8F715C9CE413}" type="presParOf" srcId="{C4D7D679-18AD-4749-9BE0-619BE89F059E}" destId="{359E34D8-D169-487A-9D10-6DE2EE3D2DC3}" srcOrd="2" destOrd="0" presId="urn:microsoft.com/office/officeart/2008/layout/VerticalCurvedList"/>
    <dgm:cxn modelId="{E393C7F4-5869-4FD9-9132-EA69529D4747}" type="presParOf" srcId="{C4D7D679-18AD-4749-9BE0-619BE89F059E}" destId="{835F200F-8A5B-4EF4-8B80-A51AFC07C07F}" srcOrd="3" destOrd="0" presId="urn:microsoft.com/office/officeart/2008/layout/VerticalCurvedList"/>
    <dgm:cxn modelId="{8AFCAF79-8938-437E-BAC0-BC0B5796779F}" type="presParOf" srcId="{58BB9A3A-8F47-4DBC-BDAD-BE93D01E2FC7}" destId="{DA24BABC-F16A-4194-A62B-4D6C60254CEE}" srcOrd="1" destOrd="0" presId="urn:microsoft.com/office/officeart/2008/layout/VerticalCurvedList"/>
    <dgm:cxn modelId="{46143CD5-415C-413C-989F-8053D407119C}" type="presParOf" srcId="{58BB9A3A-8F47-4DBC-BDAD-BE93D01E2FC7}" destId="{7E9DEFFD-11E7-4D8E-A5FC-A11BE052F0D4}" srcOrd="2" destOrd="0" presId="urn:microsoft.com/office/officeart/2008/layout/VerticalCurvedList"/>
    <dgm:cxn modelId="{CECF7459-12C5-483C-8935-68784EDCA64D}" type="presParOf" srcId="{7E9DEFFD-11E7-4D8E-A5FC-A11BE052F0D4}" destId="{FD3BB1D8-3521-4105-A82D-96EE430AB063}" srcOrd="0" destOrd="0" presId="urn:microsoft.com/office/officeart/2008/layout/VerticalCurvedList"/>
    <dgm:cxn modelId="{1FCC7EF4-469B-42AA-94CD-C0FF25681459}" type="presParOf" srcId="{58BB9A3A-8F47-4DBC-BDAD-BE93D01E2FC7}" destId="{3E3A973E-3EE2-4C9F-8E0F-8F8521E0B7B8}" srcOrd="3" destOrd="0" presId="urn:microsoft.com/office/officeart/2008/layout/VerticalCurvedList"/>
    <dgm:cxn modelId="{8140C627-AB75-4B02-B9FA-DA880A424206}" type="presParOf" srcId="{58BB9A3A-8F47-4DBC-BDAD-BE93D01E2FC7}" destId="{8F878332-91FC-4347-9ADD-702148F81631}" srcOrd="4" destOrd="0" presId="urn:microsoft.com/office/officeart/2008/layout/VerticalCurvedList"/>
    <dgm:cxn modelId="{C84998AE-98AB-4983-AFF1-B3C93A0D25CE}" type="presParOf" srcId="{8F878332-91FC-4347-9ADD-702148F81631}" destId="{F8706C70-8BD5-4079-8997-42DB235F2227}" srcOrd="0" destOrd="0" presId="urn:microsoft.com/office/officeart/2008/layout/VerticalCurvedList"/>
    <dgm:cxn modelId="{5AE7DBEB-11E4-4192-A011-65BB1E0C8B0E}" type="presParOf" srcId="{58BB9A3A-8F47-4DBC-BDAD-BE93D01E2FC7}" destId="{41E2DE58-B136-45CD-A831-A0FD79142B69}" srcOrd="5" destOrd="0" presId="urn:microsoft.com/office/officeart/2008/layout/VerticalCurvedList"/>
    <dgm:cxn modelId="{C5CA22E5-3EE2-49D5-B788-6F2C76CC341E}" type="presParOf" srcId="{58BB9A3A-8F47-4DBC-BDAD-BE93D01E2FC7}" destId="{61DF71B1-E278-4925-94A8-4745AF4D0D21}" srcOrd="6" destOrd="0" presId="urn:microsoft.com/office/officeart/2008/layout/VerticalCurvedList"/>
    <dgm:cxn modelId="{78A71B2E-9784-409E-8F27-96F1C4B25C41}" type="presParOf" srcId="{61DF71B1-E278-4925-94A8-4745AF4D0D21}" destId="{35FBDD9E-98F6-4BAA-989C-7DAA3B9A984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6178" y="421165"/>
          <a:ext cx="1931324" cy="2317588"/>
        </a:xfrm>
        <a:prstGeom prst="rect">
          <a:avLst/>
        </a:prstGeom>
        <a:solidFill>
          <a:schemeClr val="accent2">
            <a:lumMod val="50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BUSINESS </a:t>
          </a:r>
        </a:p>
        <a:p>
          <a:pPr marL="0" lvl="0" indent="0" algn="l" defTabSz="622300" rtl="0">
            <a:lnSpc>
              <a:spcPct val="90000"/>
            </a:lnSpc>
            <a:spcBef>
              <a:spcPct val="0"/>
            </a:spcBef>
            <a:spcAft>
              <a:spcPct val="35000"/>
            </a:spcAft>
            <a:buNone/>
            <a:defRPr cap="all"/>
          </a:pPr>
          <a:r>
            <a:rPr lang="en-US" sz="1400" b="1" kern="1200" dirty="0"/>
            <a:t>CASE</a:t>
          </a:r>
          <a:endParaRPr lang="el" sz="1400" b="1" kern="1200" dirty="0"/>
        </a:p>
      </dsp:txBody>
      <dsp:txXfrm>
        <a:off x="6178" y="1348201"/>
        <a:ext cx="1931324" cy="1390553"/>
      </dsp:txXfrm>
    </dsp:sp>
    <dsp:sp modelId="{BBA91679-4684-4A04-8AEB-03038C78A75C}">
      <dsp:nvSpPr>
        <dsp:cNvPr id="0" name=""/>
        <dsp:cNvSpPr/>
      </dsp:nvSpPr>
      <dsp:spPr>
        <a:xfrm>
          <a:off x="617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rtlCol="0" anchor="ctr" anchorCtr="0">
          <a:noAutofit/>
        </a:bodyPr>
        <a:lstStyle/>
        <a:p>
          <a:pPr marL="0" lvl="0" indent="0" algn="l" defTabSz="1911350" rtl="0">
            <a:lnSpc>
              <a:spcPct val="90000"/>
            </a:lnSpc>
            <a:spcBef>
              <a:spcPct val="0"/>
            </a:spcBef>
            <a:spcAft>
              <a:spcPct val="35000"/>
            </a:spcAft>
            <a:buNone/>
          </a:pPr>
          <a:r>
            <a:rPr lang="el" sz="4300" kern="1200"/>
            <a:t>01</a:t>
          </a:r>
        </a:p>
      </dsp:txBody>
      <dsp:txXfrm>
        <a:off x="6178" y="421165"/>
        <a:ext cx="1931324" cy="927035"/>
      </dsp:txXfrm>
    </dsp:sp>
    <dsp:sp modelId="{66E2B0B1-D9B8-4C0D-81BA-6E3C99FA558F}">
      <dsp:nvSpPr>
        <dsp:cNvPr id="0" name=""/>
        <dsp:cNvSpPr/>
      </dsp:nvSpPr>
      <dsp:spPr>
        <a:xfrm>
          <a:off x="2092008" y="421165"/>
          <a:ext cx="1931324" cy="2317588"/>
        </a:xfrm>
        <a:prstGeom prst="rect">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Data </a:t>
          </a:r>
        </a:p>
        <a:p>
          <a:pPr marL="0" lvl="0" indent="0" algn="l" defTabSz="622300" rtl="0">
            <a:lnSpc>
              <a:spcPct val="90000"/>
            </a:lnSpc>
            <a:spcBef>
              <a:spcPct val="0"/>
            </a:spcBef>
            <a:spcAft>
              <a:spcPct val="35000"/>
            </a:spcAft>
            <a:buNone/>
            <a:defRPr cap="all"/>
          </a:pPr>
          <a:r>
            <a:rPr lang="en-US" sz="1400" b="1" kern="1200" dirty="0"/>
            <a:t>overview </a:t>
          </a:r>
          <a:endParaRPr lang="el" sz="1400" b="1" kern="1200" dirty="0"/>
        </a:p>
      </dsp:txBody>
      <dsp:txXfrm>
        <a:off x="2092008" y="1348201"/>
        <a:ext cx="1931324" cy="1390553"/>
      </dsp:txXfrm>
    </dsp:sp>
    <dsp:sp modelId="{F8F126F3-135B-4C2A-AF34-EE7E3909CF01}">
      <dsp:nvSpPr>
        <dsp:cNvPr id="0" name=""/>
        <dsp:cNvSpPr/>
      </dsp:nvSpPr>
      <dsp:spPr>
        <a:xfrm>
          <a:off x="209200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anchor="ctr" anchorCtr="0">
          <a:noAutofit/>
        </a:bodyPr>
        <a:lstStyle/>
        <a:p>
          <a:pPr marL="0" lvl="0" indent="0" algn="l" defTabSz="1911350">
            <a:lnSpc>
              <a:spcPct val="90000"/>
            </a:lnSpc>
            <a:spcBef>
              <a:spcPct val="0"/>
            </a:spcBef>
            <a:spcAft>
              <a:spcPct val="35000"/>
            </a:spcAft>
            <a:buNone/>
          </a:pPr>
          <a:r>
            <a:rPr lang="el-GR" sz="4300" kern="1200"/>
            <a:t>02</a:t>
          </a:r>
        </a:p>
      </dsp:txBody>
      <dsp:txXfrm>
        <a:off x="2092008" y="421165"/>
        <a:ext cx="1931324" cy="927035"/>
      </dsp:txXfrm>
    </dsp:sp>
    <dsp:sp modelId="{00AE7F27-0E5D-4AFB-ACD6-B5A19E79EA42}">
      <dsp:nvSpPr>
        <dsp:cNvPr id="0" name=""/>
        <dsp:cNvSpPr/>
      </dsp:nvSpPr>
      <dsp:spPr>
        <a:xfrm>
          <a:off x="4177838" y="421165"/>
          <a:ext cx="1931324" cy="2317588"/>
        </a:xfrm>
        <a:prstGeom prst="rect">
          <a:avLst/>
        </a:prstGeom>
        <a:solidFill>
          <a:schemeClr val="accent4">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DATA PREPROCESSING</a:t>
          </a:r>
          <a:endParaRPr lang="el" sz="1400" b="1" kern="1200" dirty="0"/>
        </a:p>
      </dsp:txBody>
      <dsp:txXfrm>
        <a:off x="4177838" y="1348201"/>
        <a:ext cx="1931324" cy="1390553"/>
      </dsp:txXfrm>
    </dsp:sp>
    <dsp:sp modelId="{975C752B-C37A-4BA6-A3AE-2202A141404A}">
      <dsp:nvSpPr>
        <dsp:cNvPr id="0" name=""/>
        <dsp:cNvSpPr/>
      </dsp:nvSpPr>
      <dsp:spPr>
        <a:xfrm>
          <a:off x="417783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rtlCol="0" anchor="ctr" anchorCtr="0">
          <a:noAutofit/>
        </a:bodyPr>
        <a:lstStyle/>
        <a:p>
          <a:pPr marL="0" lvl="0" indent="0" algn="l" defTabSz="1911350" rtl="0">
            <a:lnSpc>
              <a:spcPct val="90000"/>
            </a:lnSpc>
            <a:spcBef>
              <a:spcPct val="0"/>
            </a:spcBef>
            <a:spcAft>
              <a:spcPct val="35000"/>
            </a:spcAft>
            <a:buNone/>
          </a:pPr>
          <a:r>
            <a:rPr lang="el" sz="4300" kern="1200"/>
            <a:t>03</a:t>
          </a:r>
        </a:p>
      </dsp:txBody>
      <dsp:txXfrm>
        <a:off x="4177838" y="421165"/>
        <a:ext cx="1931324" cy="927035"/>
      </dsp:txXfrm>
    </dsp:sp>
    <dsp:sp modelId="{CAD62F17-E99D-4FEF-B376-961CA4CB20EB}">
      <dsp:nvSpPr>
        <dsp:cNvPr id="0" name=""/>
        <dsp:cNvSpPr/>
      </dsp:nvSpPr>
      <dsp:spPr>
        <a:xfrm>
          <a:off x="6263668" y="421165"/>
          <a:ext cx="1931324" cy="2317588"/>
        </a:xfrm>
        <a:prstGeom prst="rect">
          <a:avLst/>
        </a:prstGeom>
        <a:solidFill>
          <a:srgbClr val="B56D45"/>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BUILDING THE MODELS </a:t>
          </a:r>
          <a:endParaRPr lang="el" sz="1400" b="1" kern="1200" dirty="0"/>
        </a:p>
      </dsp:txBody>
      <dsp:txXfrm>
        <a:off x="6263668" y="1348201"/>
        <a:ext cx="1931324" cy="1390553"/>
      </dsp:txXfrm>
    </dsp:sp>
    <dsp:sp modelId="{E20811D6-E5D4-4C9E-AABF-9E0E1902CA2C}">
      <dsp:nvSpPr>
        <dsp:cNvPr id="0" name=""/>
        <dsp:cNvSpPr/>
      </dsp:nvSpPr>
      <dsp:spPr>
        <a:xfrm>
          <a:off x="626366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rtlCol="0" anchor="ctr" anchorCtr="0">
          <a:noAutofit/>
        </a:bodyPr>
        <a:lstStyle/>
        <a:p>
          <a:pPr marL="0" lvl="0" indent="0" algn="l" defTabSz="1911350" rtl="0">
            <a:lnSpc>
              <a:spcPct val="90000"/>
            </a:lnSpc>
            <a:spcBef>
              <a:spcPct val="0"/>
            </a:spcBef>
            <a:spcAft>
              <a:spcPct val="35000"/>
            </a:spcAft>
            <a:buNone/>
          </a:pPr>
          <a:r>
            <a:rPr lang="el" sz="4300" kern="1200"/>
            <a:t>04</a:t>
          </a:r>
          <a:endParaRPr lang="el" sz="4300" kern="1200" dirty="0"/>
        </a:p>
      </dsp:txBody>
      <dsp:txXfrm>
        <a:off x="6263668" y="421165"/>
        <a:ext cx="1931324" cy="927035"/>
      </dsp:txXfrm>
    </dsp:sp>
    <dsp:sp modelId="{0D20A3CB-523B-4BE1-B590-C68C7C1A6AC8}">
      <dsp:nvSpPr>
        <dsp:cNvPr id="0" name=""/>
        <dsp:cNvSpPr/>
      </dsp:nvSpPr>
      <dsp:spPr>
        <a:xfrm>
          <a:off x="8349498" y="421165"/>
          <a:ext cx="1931324" cy="2317588"/>
        </a:xfrm>
        <a:prstGeom prst="rect">
          <a:avLst/>
        </a:prstGeom>
        <a:solidFill>
          <a:srgbClr val="DF985C"/>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711200" rtl="0">
            <a:lnSpc>
              <a:spcPct val="90000"/>
            </a:lnSpc>
            <a:spcBef>
              <a:spcPct val="0"/>
            </a:spcBef>
            <a:spcAft>
              <a:spcPct val="35000"/>
            </a:spcAft>
            <a:buNone/>
            <a:defRPr cap="all"/>
          </a:pPr>
          <a:r>
            <a:rPr lang="en-US" sz="1600" b="1" kern="1200" dirty="0"/>
            <a:t>CONCLUSIONS</a:t>
          </a:r>
          <a:endParaRPr lang="el" sz="1700" b="1" kern="1200" dirty="0"/>
        </a:p>
      </dsp:txBody>
      <dsp:txXfrm>
        <a:off x="8349498" y="1348201"/>
        <a:ext cx="1931324" cy="1390553"/>
      </dsp:txXfrm>
    </dsp:sp>
    <dsp:sp modelId="{7C5DD5E0-14B5-4F74-B8B1-98E2F878EE51}">
      <dsp:nvSpPr>
        <dsp:cNvPr id="0" name=""/>
        <dsp:cNvSpPr/>
      </dsp:nvSpPr>
      <dsp:spPr>
        <a:xfrm>
          <a:off x="834949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anchor="ctr" anchorCtr="0">
          <a:noAutofit/>
        </a:bodyPr>
        <a:lstStyle/>
        <a:p>
          <a:pPr marL="0" lvl="0" indent="0" algn="l" defTabSz="1911350">
            <a:lnSpc>
              <a:spcPct val="90000"/>
            </a:lnSpc>
            <a:spcBef>
              <a:spcPct val="0"/>
            </a:spcBef>
            <a:spcAft>
              <a:spcPct val="35000"/>
            </a:spcAft>
            <a:buNone/>
          </a:pPr>
          <a:r>
            <a:rPr lang="el-GR" sz="4300" kern="1200"/>
            <a:t>05</a:t>
          </a:r>
        </a:p>
      </dsp:txBody>
      <dsp:txXfrm>
        <a:off x="8349498" y="421165"/>
        <a:ext cx="1931324" cy="927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A0C40-1271-4C6A-8D69-21F1000675F5}">
      <dsp:nvSpPr>
        <dsp:cNvPr id="0" name=""/>
        <dsp:cNvSpPr/>
      </dsp:nvSpPr>
      <dsp:spPr>
        <a:xfrm>
          <a:off x="1393501" y="279881"/>
          <a:ext cx="2058836" cy="1139268"/>
        </a:xfrm>
        <a:prstGeom prst="rightArrow">
          <a:avLst>
            <a:gd name="adj1" fmla="val 70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r" defTabSz="800100">
            <a:lnSpc>
              <a:spcPct val="90000"/>
            </a:lnSpc>
            <a:spcBef>
              <a:spcPct val="0"/>
            </a:spcBef>
            <a:spcAft>
              <a:spcPct val="35000"/>
            </a:spcAft>
            <a:buNone/>
          </a:pPr>
          <a:r>
            <a:rPr lang="en-US" sz="1800" kern="1200" dirty="0">
              <a:solidFill>
                <a:sysClr val="windowText" lastClr="000000"/>
              </a:solidFill>
              <a:latin typeface="Baskerville Old Face" panose="02020602080505020303" pitchFamily="18" charset="0"/>
              <a:ea typeface="+mn-ea"/>
              <a:cs typeface="DaunPenh" panose="020B0604020202020204" pitchFamily="2" charset="0"/>
            </a:rPr>
            <a:t>Splitting  data</a:t>
          </a:r>
          <a:endParaRPr lang="el-GR" sz="1800" kern="1200" dirty="0">
            <a:solidFill>
              <a:sysClr val="windowText" lastClr="000000"/>
            </a:solidFill>
            <a:latin typeface="Baskerville Old Face" panose="02020602080505020303" pitchFamily="18" charset="0"/>
            <a:ea typeface="+mn-ea"/>
            <a:cs typeface="DaunPenh" panose="020B0604020202020204" pitchFamily="2" charset="0"/>
          </a:endParaRPr>
        </a:p>
      </dsp:txBody>
      <dsp:txXfrm>
        <a:off x="1908210" y="450771"/>
        <a:ext cx="1145383" cy="797488"/>
      </dsp:txXfrm>
    </dsp:sp>
    <dsp:sp modelId="{65E448F2-DFB6-4104-841B-5F12F63321B7}">
      <dsp:nvSpPr>
        <dsp:cNvPr id="0" name=""/>
        <dsp:cNvSpPr/>
      </dsp:nvSpPr>
      <dsp:spPr>
        <a:xfrm>
          <a:off x="555249" y="130446"/>
          <a:ext cx="1448157" cy="1438138"/>
        </a:xfrm>
        <a:prstGeom prst="ellipse">
          <a:avLst/>
        </a:prstGeom>
        <a:solidFill>
          <a:schemeClr val="accent2"/>
        </a:solidFill>
        <a:ln w="25400" cap="rnd"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High variance</a:t>
          </a:r>
          <a:endParaRPr lang="el-GR" sz="1700" kern="1200" dirty="0"/>
        </a:p>
      </dsp:txBody>
      <dsp:txXfrm>
        <a:off x="767327" y="341056"/>
        <a:ext cx="1024001" cy="1016918"/>
      </dsp:txXfrm>
    </dsp:sp>
    <dsp:sp modelId="{B2F9A5A9-E393-48DA-B9A6-4ABC545E8FDC}">
      <dsp:nvSpPr>
        <dsp:cNvPr id="0" name=""/>
        <dsp:cNvSpPr/>
      </dsp:nvSpPr>
      <dsp:spPr>
        <a:xfrm>
          <a:off x="4407181" y="272856"/>
          <a:ext cx="2441102" cy="1314727"/>
        </a:xfrm>
        <a:prstGeom prst="rightArrow">
          <a:avLst>
            <a:gd name="adj1" fmla="val 70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r" defTabSz="711200">
            <a:lnSpc>
              <a:spcPct val="90000"/>
            </a:lnSpc>
            <a:spcBef>
              <a:spcPct val="0"/>
            </a:spcBef>
            <a:spcAft>
              <a:spcPct val="35000"/>
            </a:spcAft>
            <a:buNone/>
          </a:pPr>
          <a:r>
            <a:rPr lang="en-US" sz="1600" kern="1200" dirty="0">
              <a:solidFill>
                <a:sysClr val="windowText" lastClr="000000"/>
              </a:solidFill>
              <a:latin typeface="Baskerville Old Face" panose="02020602080505020303" pitchFamily="18" charset="0"/>
              <a:ea typeface="+mn-ea"/>
              <a:cs typeface="DaunPenh" panose="020B0604020202020204" pitchFamily="2" charset="0"/>
            </a:rPr>
            <a:t>Data augmentation techniques</a:t>
          </a:r>
          <a:endParaRPr lang="el-GR" sz="1600" kern="1200" dirty="0">
            <a:solidFill>
              <a:sysClr val="windowText" lastClr="000000"/>
            </a:solidFill>
            <a:latin typeface="Baskerville Old Face" panose="02020602080505020303" pitchFamily="18" charset="0"/>
            <a:ea typeface="+mn-ea"/>
            <a:cs typeface="DaunPenh" panose="020B0604020202020204" pitchFamily="2" charset="0"/>
          </a:endParaRPr>
        </a:p>
      </dsp:txBody>
      <dsp:txXfrm>
        <a:off x="5017456" y="470065"/>
        <a:ext cx="1370673" cy="920309"/>
      </dsp:txXfrm>
    </dsp:sp>
    <dsp:sp modelId="{DDB61157-1C01-4B97-8545-5725B8607EE8}">
      <dsp:nvSpPr>
        <dsp:cNvPr id="0" name=""/>
        <dsp:cNvSpPr/>
      </dsp:nvSpPr>
      <dsp:spPr>
        <a:xfrm>
          <a:off x="3638659" y="178281"/>
          <a:ext cx="1448157" cy="143813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Not enough data to train</a:t>
          </a:r>
          <a:endParaRPr lang="el-GR" sz="1600" kern="1200" dirty="0"/>
        </a:p>
      </dsp:txBody>
      <dsp:txXfrm>
        <a:off x="3850737" y="388891"/>
        <a:ext cx="1024001" cy="1016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080F5-1940-4246-A034-DA72547D6A64}">
      <dsp:nvSpPr>
        <dsp:cNvPr id="0" name=""/>
        <dsp:cNvSpPr/>
      </dsp:nvSpPr>
      <dsp:spPr>
        <a:xfrm>
          <a:off x="-5167765" y="-791601"/>
          <a:ext cx="6154144" cy="6154144"/>
        </a:xfrm>
        <a:prstGeom prst="blockArc">
          <a:avLst>
            <a:gd name="adj1" fmla="val 18900000"/>
            <a:gd name="adj2" fmla="val 2700000"/>
            <a:gd name="adj3" fmla="val 351"/>
          </a:avLst>
        </a:prstGeom>
        <a:noFill/>
        <a:ln w="15875"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4BABC-F16A-4194-A62B-4D6C60254CEE}">
      <dsp:nvSpPr>
        <dsp:cNvPr id="0" name=""/>
        <dsp:cNvSpPr/>
      </dsp:nvSpPr>
      <dsp:spPr>
        <a:xfrm>
          <a:off x="634446" y="457094"/>
          <a:ext cx="6593491" cy="914188"/>
        </a:xfrm>
        <a:prstGeom prst="rect">
          <a:avLst/>
        </a:prstGeom>
        <a:solidFill>
          <a:schemeClr val="accent3">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637" tIns="60960" rIns="60960" bIns="60960" numCol="1" spcCol="1270" anchor="ctr" anchorCtr="0">
          <a:noAutofit/>
        </a:bodyPr>
        <a:lstStyle/>
        <a:p>
          <a:pPr marL="0" lvl="0" indent="0" algn="l" defTabSz="1066800">
            <a:lnSpc>
              <a:spcPct val="90000"/>
            </a:lnSpc>
            <a:spcBef>
              <a:spcPct val="0"/>
            </a:spcBef>
            <a:spcAft>
              <a:spcPct val="35000"/>
            </a:spcAft>
            <a:buNone/>
          </a:pP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convolutional neural network (</a:t>
          </a:r>
          <a:r>
            <a:rPr kumimoji="0" lang="en-US" sz="2400" b="1"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CNN</a:t>
          </a: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a:t>
          </a:r>
          <a:endParaRPr lang="el-GR" sz="2400" kern="1200" dirty="0">
            <a:solidFill>
              <a:schemeClr val="tx1"/>
            </a:solidFill>
          </a:endParaRPr>
        </a:p>
      </dsp:txBody>
      <dsp:txXfrm>
        <a:off x="634446" y="457094"/>
        <a:ext cx="6593491" cy="914188"/>
      </dsp:txXfrm>
    </dsp:sp>
    <dsp:sp modelId="{FD3BB1D8-3521-4105-A82D-96EE430AB063}">
      <dsp:nvSpPr>
        <dsp:cNvPr id="0" name=""/>
        <dsp:cNvSpPr/>
      </dsp:nvSpPr>
      <dsp:spPr>
        <a:xfrm>
          <a:off x="63078" y="342820"/>
          <a:ext cx="1142735" cy="1142735"/>
        </a:xfrm>
        <a:prstGeom prst="ellipse">
          <a:avLst/>
        </a:prstGeom>
        <a:solidFill>
          <a:schemeClr val="lt1">
            <a:hueOff val="0"/>
            <a:satOff val="0"/>
            <a:lumOff val="0"/>
            <a:alphaOff val="0"/>
          </a:schemeClr>
        </a:solidFill>
        <a:ln w="15875"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3A973E-3EE2-4C9F-8E0F-8F8521E0B7B8}">
      <dsp:nvSpPr>
        <dsp:cNvPr id="0" name=""/>
        <dsp:cNvSpPr/>
      </dsp:nvSpPr>
      <dsp:spPr>
        <a:xfrm>
          <a:off x="966754" y="1828376"/>
          <a:ext cx="6261183" cy="914188"/>
        </a:xfrm>
        <a:prstGeom prst="rect">
          <a:avLst/>
        </a:prstGeom>
        <a:solidFill>
          <a:schemeClr val="accent3">
            <a:shade val="80000"/>
            <a:hueOff val="-371270"/>
            <a:satOff val="-31078"/>
            <a:lumOff val="1891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637" tIns="60960" rIns="60960" bIns="60960" numCol="1" spcCol="1270" anchor="ctr" anchorCtr="0">
          <a:noAutofit/>
        </a:bodyPr>
        <a:lstStyle/>
        <a:p>
          <a:pPr marL="0" lvl="0" indent="0" algn="l" defTabSz="1066800">
            <a:lnSpc>
              <a:spcPct val="90000"/>
            </a:lnSpc>
            <a:spcBef>
              <a:spcPct val="0"/>
            </a:spcBef>
            <a:spcAft>
              <a:spcPct val="35000"/>
            </a:spcAft>
            <a:buClrTx/>
            <a:buSzTx/>
            <a:buFont typeface="Arial" panose="020B0604020202020204" pitchFamily="34" charset="0"/>
            <a:buNone/>
          </a:pP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CNN model after conducting </a:t>
          </a:r>
          <a:r>
            <a:rPr kumimoji="0" lang="en-US" sz="2400" b="1"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data augmentation </a:t>
          </a: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techniques</a:t>
          </a:r>
          <a:endParaRPr lang="el-GR" sz="2400" kern="1200" dirty="0">
            <a:solidFill>
              <a:schemeClr val="tx1"/>
            </a:solidFill>
          </a:endParaRPr>
        </a:p>
      </dsp:txBody>
      <dsp:txXfrm>
        <a:off x="966754" y="1828376"/>
        <a:ext cx="6261183" cy="914188"/>
      </dsp:txXfrm>
    </dsp:sp>
    <dsp:sp modelId="{F8706C70-8BD5-4079-8997-42DB235F2227}">
      <dsp:nvSpPr>
        <dsp:cNvPr id="0" name=""/>
        <dsp:cNvSpPr/>
      </dsp:nvSpPr>
      <dsp:spPr>
        <a:xfrm>
          <a:off x="395386" y="1714102"/>
          <a:ext cx="1142735" cy="1142735"/>
        </a:xfrm>
        <a:prstGeom prst="ellipse">
          <a:avLst/>
        </a:prstGeom>
        <a:solidFill>
          <a:schemeClr val="lt1">
            <a:hueOff val="0"/>
            <a:satOff val="0"/>
            <a:lumOff val="0"/>
            <a:alphaOff val="0"/>
          </a:schemeClr>
        </a:solidFill>
        <a:ln w="15875" cap="rnd" cmpd="sng" algn="ctr">
          <a:solidFill>
            <a:schemeClr val="accent3">
              <a:shade val="80000"/>
              <a:hueOff val="-371270"/>
              <a:satOff val="-31078"/>
              <a:lumOff val="18914"/>
              <a:alphaOff val="0"/>
            </a:schemeClr>
          </a:solidFill>
          <a:prstDash val="solid"/>
        </a:ln>
        <a:effectLst/>
      </dsp:spPr>
      <dsp:style>
        <a:lnRef idx="2">
          <a:scrgbClr r="0" g="0" b="0"/>
        </a:lnRef>
        <a:fillRef idx="1">
          <a:scrgbClr r="0" g="0" b="0"/>
        </a:fillRef>
        <a:effectRef idx="0">
          <a:scrgbClr r="0" g="0" b="0"/>
        </a:effectRef>
        <a:fontRef idx="minor"/>
      </dsp:style>
    </dsp:sp>
    <dsp:sp modelId="{41E2DE58-B136-45CD-A831-A0FD79142B69}">
      <dsp:nvSpPr>
        <dsp:cNvPr id="0" name=""/>
        <dsp:cNvSpPr/>
      </dsp:nvSpPr>
      <dsp:spPr>
        <a:xfrm>
          <a:off x="634446" y="3199658"/>
          <a:ext cx="6593491" cy="914188"/>
        </a:xfrm>
        <a:prstGeom prst="rect">
          <a:avLst/>
        </a:prstGeom>
        <a:solidFill>
          <a:schemeClr val="accent3">
            <a:shade val="80000"/>
            <a:hueOff val="-742539"/>
            <a:satOff val="-62157"/>
            <a:lumOff val="3782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637" tIns="60960" rIns="60960" bIns="60960" numCol="1" spcCol="1270" anchor="ctr" anchorCtr="0">
          <a:noAutofit/>
        </a:bodyPr>
        <a:lstStyle/>
        <a:p>
          <a:pPr marL="0" lvl="0" indent="0" algn="l" defTabSz="1066800">
            <a:lnSpc>
              <a:spcPct val="90000"/>
            </a:lnSpc>
            <a:spcBef>
              <a:spcPct val="0"/>
            </a:spcBef>
            <a:spcAft>
              <a:spcPct val="35000"/>
            </a:spcAft>
            <a:buNone/>
          </a:pP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pretrained</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VGG16</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model</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one of the most used image-recognition architectures.</a:t>
          </a:r>
          <a:endParaRPr lang="el-GR" sz="2400" kern="1200" dirty="0"/>
        </a:p>
      </dsp:txBody>
      <dsp:txXfrm>
        <a:off x="634446" y="3199658"/>
        <a:ext cx="6593491" cy="914188"/>
      </dsp:txXfrm>
    </dsp:sp>
    <dsp:sp modelId="{35FBDD9E-98F6-4BAA-989C-7DAA3B9A9849}">
      <dsp:nvSpPr>
        <dsp:cNvPr id="0" name=""/>
        <dsp:cNvSpPr/>
      </dsp:nvSpPr>
      <dsp:spPr>
        <a:xfrm>
          <a:off x="63078" y="3085385"/>
          <a:ext cx="1142735" cy="1142735"/>
        </a:xfrm>
        <a:prstGeom prst="ellipse">
          <a:avLst/>
        </a:prstGeom>
        <a:solidFill>
          <a:schemeClr val="lt1">
            <a:hueOff val="0"/>
            <a:satOff val="0"/>
            <a:lumOff val="0"/>
            <a:alphaOff val="0"/>
          </a:schemeClr>
        </a:solidFill>
        <a:ln w="15875" cap="rnd" cmpd="sng" algn="ctr">
          <a:solidFill>
            <a:schemeClr val="accent3">
              <a:shade val="80000"/>
              <a:hueOff val="-742539"/>
              <a:satOff val="-62157"/>
              <a:lumOff val="378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rtlCol="0"/>
            <a:lstStyle/>
            <a:p>
              <a:pPr rtl="0"/>
              <a:r>
                <a:t>01</a:t>
              </a:r>
            </a:p>
          </dgm:t>
        </dgm:pt>
        <dgm:pt modelId="201" type="sibTrans" cxnId="5">
          <dgm:prSet phldrT="2"/>
          <dgm:t>
            <a:bodyPr rtlCol="0"/>
            <a:lstStyle/>
            <a:p>
              <a:pPr rtl="0"/>
              <a:r>
                <a:t>02</a:t>
              </a:r>
            </a:p>
          </dgm:t>
        </dgm:pt>
        <dgm:pt modelId="301" type="sibTrans" cxnId="6">
          <dgm:prSet phldrT="3"/>
          <dgm:t>
            <a:bodyPr rtlCol="0"/>
            <a:lstStyle/>
            <a:p>
              <a:pPr rtl="0"/>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Θέση ημερομηνίας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7657D22-ED52-447D-8FE3-808EA754B17C}" type="datetime1">
              <a:rPr lang="el-GR" smtClean="0"/>
              <a:t>19/9/2021</a:t>
            </a:fld>
            <a:endParaRPr lang="en-US" dirty="0"/>
          </a:p>
        </p:txBody>
      </p:sp>
      <p:sp>
        <p:nvSpPr>
          <p:cNvPr id="4" name="Θέση υποσέλιδου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Θέση αριθμού διαφάνειας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F7C6EEE-3A8B-4716-9669-B700F10D6365}" type="datetime1">
              <a:rPr lang="el-GR" smtClean="0"/>
              <a:t>19/9/2021</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l"/>
              <a:t>Κάντε κλικ για επεξεργασία των στυλ κειμένου του υποδείγματος</a:t>
            </a:r>
            <a:endParaRPr lang="en-US"/>
          </a:p>
          <a:p>
            <a:pPr lvl="1" rtl="0"/>
            <a:r>
              <a:rPr lang="el"/>
              <a:t>Δεύτερου επιπέδου</a:t>
            </a:r>
          </a:p>
          <a:p>
            <a:pPr lvl="2" rtl="0"/>
            <a:r>
              <a:rPr lang="el"/>
              <a:t>Τρίτου επιπέδου</a:t>
            </a:r>
          </a:p>
          <a:p>
            <a:pPr lvl="3" rtl="0"/>
            <a:r>
              <a:rPr lang="el"/>
              <a:t>Τέταρτου επιπέδου</a:t>
            </a:r>
          </a:p>
          <a:p>
            <a:pPr lvl="4" rtl="0"/>
            <a:r>
              <a:rPr lang="el"/>
              <a:t>Πέμπτου επιπέδου</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hasCustomPrompt="1"/>
          </p:nvPr>
        </p:nvSpPr>
        <p:spPr>
          <a:xfrm>
            <a:off x="1370693" y="1184116"/>
            <a:ext cx="9440034" cy="2414226"/>
          </a:xfrm>
        </p:spPr>
        <p:txBody>
          <a:bodyPr rtlCol="0" anchor="b">
            <a:normAutofit/>
          </a:bodyPr>
          <a:lstStyle>
            <a:lvl1pPr algn="ctr">
              <a:defRPr sz="5400"/>
            </a:lvl1pPr>
          </a:lstStyle>
          <a:p>
            <a:pPr rtl="0"/>
            <a:r>
              <a:rPr lang="el" dirty="0"/>
              <a:t>Κάντε κλικ για να επεξεργαστείτε το Στυλ κύριου</a:t>
            </a:r>
            <a:r>
              <a:rPr lang="en-US" dirty="0"/>
              <a:t> </a:t>
            </a:r>
            <a:r>
              <a:rPr lang="el" dirty="0"/>
              <a:t>τίτλου</a:t>
            </a:r>
            <a:endParaRPr lang="en-US" dirty="0"/>
          </a:p>
        </p:txBody>
      </p:sp>
      <p:sp>
        <p:nvSpPr>
          <p:cNvPr id="3" name="Υπότιτλος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l-GR"/>
              <a:t>Κάντε κλικ για να επεξεργαστείτε τον υπότιτλο του υποδείγματος</a:t>
            </a:r>
            <a:endParaRPr lang="en-US" dirty="0"/>
          </a:p>
        </p:txBody>
      </p:sp>
      <p:sp>
        <p:nvSpPr>
          <p:cNvPr id="4" name="Θέση ημερομηνίας 3"/>
          <p:cNvSpPr>
            <a:spLocks noGrp="1"/>
          </p:cNvSpPr>
          <p:nvPr>
            <p:ph type="dt" sz="half" idx="10"/>
          </p:nvPr>
        </p:nvSpPr>
        <p:spPr/>
        <p:txBody>
          <a:bodyPr rtlCol="0"/>
          <a:lstStyle/>
          <a:p>
            <a:pPr rtl="0"/>
            <a:fld id="{00EAB777-EAE0-45B8-99DA-F40CB928E0A9}" type="datetime1">
              <a:rPr lang="el-GR" smtClean="0"/>
              <a:t>19/9/2021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pic>
        <p:nvPicPr>
          <p:cNvPr id="16" name="Εικόνα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Τίτλος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l-GR"/>
              <a:t>Κάντε κλικ για να επεξεργαστείτε τον τίτλο υποδείγματος</a:t>
            </a:r>
            <a:endParaRPr lang="en-US" dirty="0"/>
          </a:p>
        </p:txBody>
      </p:sp>
      <p:sp>
        <p:nvSpPr>
          <p:cNvPr id="3" name="Θέση εικόνας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l-GR"/>
              <a:t>Κάντε κλικ στο εικονίδιο για να προσθέσετε εικόνα</a:t>
            </a:r>
            <a:endParaRPr lang="en-US" dirty="0"/>
          </a:p>
        </p:txBody>
      </p:sp>
      <p:sp>
        <p:nvSpPr>
          <p:cNvPr id="4" name="Θέση κειμένου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DC4828A0-567A-4A34-AEF7-DCC60801E6BB}" type="datetime1">
              <a:rPr lang="el-GR" smtClean="0"/>
              <a:t>19/9/2021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5" y="608437"/>
            <a:ext cx="10353762" cy="3534344"/>
          </a:xfrm>
        </p:spPr>
        <p:txBody>
          <a:bodyPr rtlCol="0" anchor="ctr">
            <a:normAutofit/>
          </a:bodyPr>
          <a:lstStyle>
            <a:lvl1pPr>
              <a:defRPr sz="4000"/>
            </a:lvl1pPr>
          </a:lstStyle>
          <a:p>
            <a:pPr rtl="0"/>
            <a:r>
              <a:rPr lang="el-GR"/>
              <a:t>Κάντε κλικ για να επεξεργαστείτε τον τίτλο υποδείγματος</a:t>
            </a:r>
            <a:endParaRPr lang="en-US" dirty="0"/>
          </a:p>
        </p:txBody>
      </p:sp>
      <p:sp>
        <p:nvSpPr>
          <p:cNvPr id="4" name="Θέση κειμένου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64B5A4F8-4E86-4AC1-B964-7DA3F10E6AC3}" type="datetime1">
              <a:rPr lang="el-GR" smtClean="0"/>
              <a:t>19/9/2021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Απόσπασμ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1446212" y="609600"/>
            <a:ext cx="9302752" cy="2992904"/>
          </a:xfrm>
        </p:spPr>
        <p:txBody>
          <a:bodyPr rtlCol="0" anchor="ctr">
            <a:normAutofit/>
          </a:bodyPr>
          <a:lstStyle>
            <a:lvl1pPr>
              <a:defRPr sz="3600"/>
            </a:lvl1pPr>
          </a:lstStyle>
          <a:p>
            <a:pPr rtl="0"/>
            <a:r>
              <a:rPr lang="el-GR"/>
              <a:t>Κάντε κλικ για να επεξεργαστείτε τον τίτλο υποδείγματος</a:t>
            </a:r>
            <a:endParaRPr lang="en-US" dirty="0"/>
          </a:p>
        </p:txBody>
      </p:sp>
      <p:sp>
        <p:nvSpPr>
          <p:cNvPr id="12" name="Θέση κειμένου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4" name="Θέση κειμένου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D86FB5A4-AB32-44D2-9AAA-C7A176F0C355}" type="datetime1">
              <a:rPr lang="el-GR" smtClean="0"/>
              <a:t>19/9/2021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Πλαίσιο κειμένου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l" sz="8000">
                <a:solidFill>
                  <a:schemeClr val="tx1"/>
                </a:solidFill>
                <a:effectLst/>
              </a:rPr>
              <a:t>“</a:t>
            </a:r>
          </a:p>
        </p:txBody>
      </p:sp>
      <p:sp>
        <p:nvSpPr>
          <p:cNvPr id="13" name="Πλαίσιο κειμένου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l"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4" y="2126942"/>
            <a:ext cx="10353763" cy="2511835"/>
          </a:xfrm>
        </p:spPr>
        <p:txBody>
          <a:bodyPr rtlCol="0" anchor="b"/>
          <a:lstStyle>
            <a:lvl1pPr>
              <a:defRPr sz="3200"/>
            </a:lvl1pPr>
          </a:lstStyle>
          <a:p>
            <a:pPr rtl="0"/>
            <a:r>
              <a:rPr lang="el-GR"/>
              <a:t>Κάντε κλικ για να επεξεργαστείτε τον τίτλο υποδείγματος</a:t>
            </a:r>
            <a:endParaRPr lang="en-US" dirty="0"/>
          </a:p>
        </p:txBody>
      </p:sp>
      <p:sp>
        <p:nvSpPr>
          <p:cNvPr id="4" name="Θέση κειμένου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AC1027F7-4074-4D72-AD54-73C4E77D7BCD}" type="datetime1">
              <a:rPr lang="el-GR" smtClean="0"/>
              <a:t>19/9/2021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ηλών">
    <p:spTree>
      <p:nvGrpSpPr>
        <p:cNvPr id="1" name=""/>
        <p:cNvGrpSpPr/>
        <p:nvPr/>
      </p:nvGrpSpPr>
      <p:grpSpPr>
        <a:xfrm>
          <a:off x="0" y="0"/>
          <a:ext cx="0" cy="0"/>
          <a:chOff x="0" y="0"/>
          <a:chExt cx="0" cy="0"/>
        </a:xfrm>
      </p:grpSpPr>
      <p:sp>
        <p:nvSpPr>
          <p:cNvPr id="15" name="Τίτλος 1"/>
          <p:cNvSpPr>
            <a:spLocks noGrp="1"/>
          </p:cNvSpPr>
          <p:nvPr>
            <p:ph type="title" hasCustomPrompt="1"/>
          </p:nvPr>
        </p:nvSpPr>
        <p:spPr>
          <a:xfrm>
            <a:off x="913795" y="492126"/>
            <a:ext cx="10353762" cy="1184272"/>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7" name="Θέση κειμένου 2"/>
          <p:cNvSpPr>
            <a:spLocks noGrp="1"/>
          </p:cNvSpPr>
          <p:nvPr>
            <p:ph type="body" idx="1"/>
          </p:nvPr>
        </p:nvSpPr>
        <p:spPr>
          <a:xfrm>
            <a:off x="913795" y="1885950"/>
            <a:ext cx="3300984" cy="76478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8" name="Θέση κειμένου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9" name="Θέση κειμένου 4"/>
          <p:cNvSpPr>
            <a:spLocks noGrp="1"/>
          </p:cNvSpPr>
          <p:nvPr>
            <p:ph type="body" sz="quarter" idx="3"/>
          </p:nvPr>
        </p:nvSpPr>
        <p:spPr>
          <a:xfrm>
            <a:off x="4446711" y="1885949"/>
            <a:ext cx="3300984" cy="764783"/>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10" name="Θέση κειμένου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11" name="Θέση κειμένου 4"/>
          <p:cNvSpPr>
            <a:spLocks noGrp="1"/>
          </p:cNvSpPr>
          <p:nvPr>
            <p:ph type="body" sz="quarter" idx="13"/>
          </p:nvPr>
        </p:nvSpPr>
        <p:spPr>
          <a:xfrm>
            <a:off x="7966572" y="1885950"/>
            <a:ext cx="3300984" cy="76478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12" name="Θέση κειμένου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3" name="Θέση ημερομηνίας 2"/>
          <p:cNvSpPr>
            <a:spLocks noGrp="1"/>
          </p:cNvSpPr>
          <p:nvPr>
            <p:ph type="dt" sz="half" idx="10"/>
          </p:nvPr>
        </p:nvSpPr>
        <p:spPr/>
        <p:txBody>
          <a:bodyPr rtlCol="0"/>
          <a:lstStyle/>
          <a:p>
            <a:pPr rtl="0"/>
            <a:fld id="{862D27C5-29D5-4C9D-A107-80DE37E855E6}" type="datetime1">
              <a:rPr lang="el-GR" smtClean="0"/>
              <a:t>19/9/2021</a:t>
            </a:fld>
            <a:endParaRPr lang="en-US" dirty="0"/>
          </a:p>
        </p:txBody>
      </p:sp>
      <p:sp>
        <p:nvSpPr>
          <p:cNvPr id="4" name="Θέση υποσέλιδου 3"/>
          <p:cNvSpPr>
            <a:spLocks noGrp="1"/>
          </p:cNvSpPr>
          <p:nvPr>
            <p:ph type="ftr" sz="quarter" idx="11"/>
          </p:nvPr>
        </p:nvSpPr>
        <p:spPr/>
        <p:txBody>
          <a:bodyPr rtlCol="0"/>
          <a:lstStyle/>
          <a:p>
            <a:pPr rtl="0"/>
            <a:endParaRPr lang="en-US" dirty="0"/>
          </a:p>
        </p:txBody>
      </p:sp>
      <p:sp>
        <p:nvSpPr>
          <p:cNvPr id="5" name="Θέση αριθμού διαφάνειας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pic>
        <p:nvPicPr>
          <p:cNvPr id="2" name="Εικόνα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Εικόνα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Εικόνα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Τίτλος 1"/>
          <p:cNvSpPr>
            <a:spLocks noGrp="1"/>
          </p:cNvSpPr>
          <p:nvPr>
            <p:ph type="title" hasCustomPrompt="1"/>
          </p:nvPr>
        </p:nvSpPr>
        <p:spPr>
          <a:xfrm>
            <a:off x="913794" y="414051"/>
            <a:ext cx="10353763" cy="1165999"/>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19" name="Θέση κειμένου 2"/>
          <p:cNvSpPr>
            <a:spLocks noGrp="1"/>
          </p:cNvSpPr>
          <p:nvPr>
            <p:ph type="body" idx="1"/>
          </p:nvPr>
        </p:nvSpPr>
        <p:spPr>
          <a:xfrm>
            <a:off x="913795"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20" name="Θέση εικόνας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21" name="Θέση κειμένου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22" name="Θέση κειμένου 4"/>
          <p:cNvSpPr>
            <a:spLocks noGrp="1"/>
          </p:cNvSpPr>
          <p:nvPr>
            <p:ph type="body" sz="quarter" idx="3"/>
          </p:nvPr>
        </p:nvSpPr>
        <p:spPr>
          <a:xfrm>
            <a:off x="4442788"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23" name="Θέση εικόνας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24" name="Θέση κειμένου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25" name="Θέση κειμένου 4"/>
          <p:cNvSpPr>
            <a:spLocks noGrp="1"/>
          </p:cNvSpPr>
          <p:nvPr>
            <p:ph type="body" sz="quarter" idx="13"/>
          </p:nvPr>
        </p:nvSpPr>
        <p:spPr>
          <a:xfrm>
            <a:off x="7966697"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26" name="Θέση εικόνας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27" name="Θέση κειμένου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3" name="Θέση ημερομηνίας 2"/>
          <p:cNvSpPr>
            <a:spLocks noGrp="1"/>
          </p:cNvSpPr>
          <p:nvPr>
            <p:ph type="dt" sz="half" idx="10"/>
          </p:nvPr>
        </p:nvSpPr>
        <p:spPr/>
        <p:txBody>
          <a:bodyPr rtlCol="0"/>
          <a:lstStyle/>
          <a:p>
            <a:pPr rtl="0"/>
            <a:fld id="{B77593D9-8938-4D97-A15E-439718317C62}" type="datetime1">
              <a:rPr lang="el-GR" smtClean="0"/>
              <a:t>19/9/2021</a:t>
            </a:fld>
            <a:endParaRPr lang="en-US" dirty="0"/>
          </a:p>
        </p:txBody>
      </p:sp>
      <p:sp>
        <p:nvSpPr>
          <p:cNvPr id="4" name="Θέση υποσέλιδου 3"/>
          <p:cNvSpPr>
            <a:spLocks noGrp="1"/>
          </p:cNvSpPr>
          <p:nvPr>
            <p:ph type="ftr" sz="quarter" idx="11"/>
          </p:nvPr>
        </p:nvSpPr>
        <p:spPr/>
        <p:txBody>
          <a:bodyPr rtlCol="0"/>
          <a:lstStyle/>
          <a:p>
            <a:pPr rtl="0"/>
            <a:endParaRPr lang="en-US" dirty="0"/>
          </a:p>
        </p:txBody>
      </p:sp>
      <p:sp>
        <p:nvSpPr>
          <p:cNvPr id="5" name="Θέση αριθμού διαφάνειας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p:txBody>
          <a:bodyPr rtlCol="0"/>
          <a:lstStyle/>
          <a:p>
            <a:pPr rtl="0"/>
            <a:r>
              <a:rPr lang="el" dirty="0"/>
              <a:t>Κάντε κλικ για να επεξεργαστείτε το</a:t>
            </a:r>
            <a:r>
              <a:rPr lang="en-US" dirty="0"/>
              <a:t> </a:t>
            </a:r>
            <a:r>
              <a:rPr lang="el" dirty="0"/>
              <a:t>Στυλ κύριου τίτλου</a:t>
            </a:r>
            <a:endParaRPr lang="en-US" dirty="0"/>
          </a:p>
        </p:txBody>
      </p:sp>
      <p:sp>
        <p:nvSpPr>
          <p:cNvPr id="3" name="Θέση κατακόρυφου κειμένου 2"/>
          <p:cNvSpPr>
            <a:spLocks noGrp="1"/>
          </p:cNvSpPr>
          <p:nvPr>
            <p:ph type="body" orient="vert" idx="1"/>
          </p:nvPr>
        </p:nvSpPr>
        <p:spPr/>
        <p:txBody>
          <a:bodyPr vert="eaVert" rtlCol="0" anchor="t"/>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ημερομηνίας 3"/>
          <p:cNvSpPr>
            <a:spLocks noGrp="1"/>
          </p:cNvSpPr>
          <p:nvPr>
            <p:ph type="dt" sz="half" idx="10"/>
          </p:nvPr>
        </p:nvSpPr>
        <p:spPr/>
        <p:txBody>
          <a:bodyPr rtlCol="0"/>
          <a:lstStyle/>
          <a:p>
            <a:pPr rtl="0"/>
            <a:fld id="{9B5A77C6-2C48-49FF-A0DF-A256F19F3B2A}" type="datetime1">
              <a:rPr lang="el-GR" smtClean="0"/>
              <a:t>19/9/2021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8983068" y="609599"/>
            <a:ext cx="2284487" cy="5181601"/>
          </a:xfrm>
        </p:spPr>
        <p:txBody>
          <a:bodyPr vert="eaVert" rtlCol="0"/>
          <a:lstStyle>
            <a:lvl1pPr algn="l">
              <a:defRPr/>
            </a:lvl1pPr>
          </a:lstStyle>
          <a:p>
            <a:pPr rtl="0"/>
            <a:r>
              <a:rPr lang="el-GR"/>
              <a:t>Κάντε κλικ για να επεξεργαστείτε τον τίτλο υποδείγματος</a:t>
            </a:r>
            <a:endParaRPr lang="en-US" dirty="0"/>
          </a:p>
        </p:txBody>
      </p:sp>
      <p:sp>
        <p:nvSpPr>
          <p:cNvPr id="3" name="Θέση κατακόρυφου κειμένου 2"/>
          <p:cNvSpPr>
            <a:spLocks noGrp="1"/>
          </p:cNvSpPr>
          <p:nvPr>
            <p:ph type="body" orient="vert" idx="1"/>
          </p:nvPr>
        </p:nvSpPr>
        <p:spPr>
          <a:xfrm>
            <a:off x="913796" y="609599"/>
            <a:ext cx="7916872" cy="5181601"/>
          </a:xfrm>
        </p:spPr>
        <p:txBody>
          <a:bodyPr vert="eaVert" rtlCol="0" anchor="t"/>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ημερομηνίας 3"/>
          <p:cNvSpPr>
            <a:spLocks noGrp="1"/>
          </p:cNvSpPr>
          <p:nvPr>
            <p:ph type="dt" sz="half" idx="10"/>
          </p:nvPr>
        </p:nvSpPr>
        <p:spPr/>
        <p:txBody>
          <a:bodyPr rtlCol="0"/>
          <a:lstStyle/>
          <a:p>
            <a:pPr rtl="0"/>
            <a:fld id="{5D296FFD-DA5C-41D2-A692-888B9A6EB440}" type="datetime1">
              <a:rPr lang="el-GR" smtClean="0"/>
              <a:t>19/9/2021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p:txBody>
          <a:bodyPr rtlCol="0"/>
          <a:lstStyle/>
          <a:p>
            <a:pPr rtl="0"/>
            <a:r>
              <a:rPr lang="el" dirty="0"/>
              <a:t>Κάντε κλικ για να επεξεργαστείτε το</a:t>
            </a:r>
            <a:r>
              <a:rPr lang="en-US" dirty="0"/>
              <a:t> </a:t>
            </a:r>
            <a:r>
              <a:rPr lang="el" dirty="0"/>
              <a:t>Στυλ κύριου τίτλου</a:t>
            </a:r>
            <a:endParaRPr lang="en-US" dirty="0"/>
          </a:p>
        </p:txBody>
      </p:sp>
      <p:sp>
        <p:nvSpPr>
          <p:cNvPr id="3" name="Θέση περιεχομένου 2"/>
          <p:cNvSpPr>
            <a:spLocks noGrp="1"/>
          </p:cNvSpPr>
          <p:nvPr>
            <p:ph idx="1"/>
          </p:nvPr>
        </p:nvSpPr>
        <p:spPr/>
        <p:txBody>
          <a:bodyPr rtlCol="0"/>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ημερομηνίας 3"/>
          <p:cNvSpPr>
            <a:spLocks noGrp="1"/>
          </p:cNvSpPr>
          <p:nvPr>
            <p:ph type="dt" sz="half" idx="10"/>
          </p:nvPr>
        </p:nvSpPr>
        <p:spPr/>
        <p:txBody>
          <a:bodyPr rtlCol="0"/>
          <a:lstStyle/>
          <a:p>
            <a:pPr rtl="0"/>
            <a:fld id="{1E89F1F8-78B2-4202-871A-EB0904DEDE7E}" type="datetime1">
              <a:rPr lang="el-GR" smtClean="0"/>
              <a:t>19/9/2021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1295401" y="1761067"/>
            <a:ext cx="9590550" cy="1828813"/>
          </a:xfrm>
        </p:spPr>
        <p:txBody>
          <a:bodyPr rtlCol="0" anchor="b"/>
          <a:lstStyle>
            <a:lvl1pPr algn="ctr">
              <a:defRPr sz="4000" b="0" cap="none"/>
            </a:lvl1pPr>
          </a:lstStyle>
          <a:p>
            <a:pPr rtl="0"/>
            <a:r>
              <a:rPr lang="el-GR"/>
              <a:t>Κάντε κλικ για να επεξεργαστείτε τον τίτλο υποδείγματος</a:t>
            </a:r>
            <a:endParaRPr lang="en-US" dirty="0"/>
          </a:p>
        </p:txBody>
      </p:sp>
      <p:sp>
        <p:nvSpPr>
          <p:cNvPr id="3" name="Θέση κειμένου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a:t>Στυλ κειμένου υποδείγματος</a:t>
            </a:r>
          </a:p>
        </p:txBody>
      </p:sp>
      <p:sp>
        <p:nvSpPr>
          <p:cNvPr id="4" name="Θέση ημερομηνίας 3"/>
          <p:cNvSpPr>
            <a:spLocks noGrp="1"/>
          </p:cNvSpPr>
          <p:nvPr>
            <p:ph type="dt" sz="half" idx="10"/>
          </p:nvPr>
        </p:nvSpPr>
        <p:spPr/>
        <p:txBody>
          <a:bodyPr rtlCol="0"/>
          <a:lstStyle/>
          <a:p>
            <a:pPr rtl="0"/>
            <a:fld id="{77DC8290-CBFB-4326-96E0-2BE3783D1CDE}" type="datetime1">
              <a:rPr lang="el-GR" smtClean="0"/>
              <a:t>19/9/2021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913795" y="609600"/>
            <a:ext cx="10353762" cy="1261872"/>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3" name="Θέση περιεχομένου 2"/>
          <p:cNvSpPr>
            <a:spLocks noGrp="1"/>
          </p:cNvSpPr>
          <p:nvPr>
            <p:ph sz="half" idx="1"/>
          </p:nvPr>
        </p:nvSpPr>
        <p:spPr>
          <a:xfrm>
            <a:off x="913795" y="2076450"/>
            <a:ext cx="4856841" cy="3622671"/>
          </a:xfrm>
        </p:spPr>
        <p:txBody>
          <a:bodyPr rtlCol="0" anchor="t">
            <a:normAutofit/>
          </a:body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περιεχομένου 3"/>
          <p:cNvSpPr>
            <a:spLocks noGrp="1"/>
          </p:cNvSpPr>
          <p:nvPr>
            <p:ph sz="half" idx="2"/>
          </p:nvPr>
        </p:nvSpPr>
        <p:spPr>
          <a:xfrm>
            <a:off x="6410716" y="2076451"/>
            <a:ext cx="4856841" cy="3622672"/>
          </a:xfrm>
        </p:spPr>
        <p:txBody>
          <a:bodyPr rtlCol="0" anchor="t">
            <a:normAutofit/>
          </a:body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5" name="Θέση ημερομηνίας 4"/>
          <p:cNvSpPr>
            <a:spLocks noGrp="1"/>
          </p:cNvSpPr>
          <p:nvPr>
            <p:ph type="dt" sz="half" idx="10"/>
          </p:nvPr>
        </p:nvSpPr>
        <p:spPr/>
        <p:txBody>
          <a:bodyPr rtlCol="0"/>
          <a:lstStyle/>
          <a:p>
            <a:pPr rtl="0"/>
            <a:fld id="{98C7C660-507E-477E-AF56-0C6822C86707}" type="datetime1">
              <a:rPr lang="el-GR" smtClean="0"/>
              <a:t>19/9/2021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pic>
        <p:nvPicPr>
          <p:cNvPr id="20" name="Εικόνα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Εικόνα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Τίτλος 1"/>
          <p:cNvSpPr>
            <a:spLocks noGrp="1"/>
          </p:cNvSpPr>
          <p:nvPr>
            <p:ph type="title" hasCustomPrompt="1"/>
          </p:nvPr>
        </p:nvSpPr>
        <p:spPr>
          <a:xfrm>
            <a:off x="913795" y="414440"/>
            <a:ext cx="10353762" cy="1165610"/>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3" name="Θέση κειμένου 2"/>
          <p:cNvSpPr>
            <a:spLocks noGrp="1"/>
          </p:cNvSpPr>
          <p:nvPr>
            <p:ph type="body" idx="1"/>
          </p:nvPr>
        </p:nvSpPr>
        <p:spPr>
          <a:xfrm>
            <a:off x="1046013" y="1734506"/>
            <a:ext cx="4764764" cy="813141"/>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4" name="Θέση περιεχομένου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
          </a:p>
        </p:txBody>
      </p:sp>
      <p:sp>
        <p:nvSpPr>
          <p:cNvPr id="5" name="Θέση κειμένου 4"/>
          <p:cNvSpPr>
            <a:spLocks noGrp="1"/>
          </p:cNvSpPr>
          <p:nvPr>
            <p:ph type="body" sz="quarter" idx="3"/>
          </p:nvPr>
        </p:nvSpPr>
        <p:spPr>
          <a:xfrm>
            <a:off x="6363166" y="1734506"/>
            <a:ext cx="4779582" cy="813142"/>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6" name="Θέση περιεχομένου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
          </a:p>
        </p:txBody>
      </p:sp>
      <p:sp>
        <p:nvSpPr>
          <p:cNvPr id="7" name="Θέση ημερομηνίας 6"/>
          <p:cNvSpPr>
            <a:spLocks noGrp="1"/>
          </p:cNvSpPr>
          <p:nvPr>
            <p:ph type="dt" sz="half" idx="10"/>
          </p:nvPr>
        </p:nvSpPr>
        <p:spPr/>
        <p:txBody>
          <a:bodyPr rtlCol="0"/>
          <a:lstStyle/>
          <a:p>
            <a:pPr rtl="0"/>
            <a:fld id="{65BA3AA8-7964-481C-B35E-696E39E339CF}" type="datetime1">
              <a:rPr lang="el-GR" smtClean="0"/>
              <a:t>19/9/2021</a:t>
            </a:fld>
            <a:endParaRPr lang="en-US" dirty="0"/>
          </a:p>
        </p:txBody>
      </p:sp>
      <p:sp>
        <p:nvSpPr>
          <p:cNvPr id="8" name="Θέση υποσέλιδου 7"/>
          <p:cNvSpPr>
            <a:spLocks noGrp="1"/>
          </p:cNvSpPr>
          <p:nvPr>
            <p:ph type="ftr" sz="quarter" idx="11"/>
          </p:nvPr>
        </p:nvSpPr>
        <p:spPr/>
        <p:txBody>
          <a:bodyPr rtlCol="0"/>
          <a:lstStyle/>
          <a:p>
            <a:pPr rtl="0"/>
            <a:endParaRPr lang="en-US" dirty="0"/>
          </a:p>
        </p:txBody>
      </p:sp>
      <p:sp>
        <p:nvSpPr>
          <p:cNvPr id="9" name="Θέση αριθμού διαφάνειας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3" name="Θέση ημερομηνίας 2"/>
          <p:cNvSpPr>
            <a:spLocks noGrp="1"/>
          </p:cNvSpPr>
          <p:nvPr>
            <p:ph type="dt" sz="half" idx="10"/>
          </p:nvPr>
        </p:nvSpPr>
        <p:spPr/>
        <p:txBody>
          <a:bodyPr rtlCol="0"/>
          <a:lstStyle/>
          <a:p>
            <a:pPr rtl="0"/>
            <a:fld id="{93A8D457-EF96-4EDA-9FC0-CA5AAF19DFED}" type="datetime1">
              <a:rPr lang="el-GR" smtClean="0"/>
              <a:t>19/9/2021</a:t>
            </a:fld>
            <a:endParaRPr lang="en-US" dirty="0"/>
          </a:p>
        </p:txBody>
      </p:sp>
      <p:sp>
        <p:nvSpPr>
          <p:cNvPr id="4" name="Θέση υποσέλιδου 3"/>
          <p:cNvSpPr>
            <a:spLocks noGrp="1"/>
          </p:cNvSpPr>
          <p:nvPr>
            <p:ph type="ftr" sz="quarter" idx="11"/>
          </p:nvPr>
        </p:nvSpPr>
        <p:spPr/>
        <p:txBody>
          <a:bodyPr rtlCol="0"/>
          <a:lstStyle/>
          <a:p>
            <a:pPr rtl="0"/>
            <a:endParaRPr lang="en-US" dirty="0"/>
          </a:p>
        </p:txBody>
      </p:sp>
      <p:sp>
        <p:nvSpPr>
          <p:cNvPr id="5" name="Θέση αριθμού διαφάνειας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rtlCol="0"/>
          <a:lstStyle/>
          <a:p>
            <a:pPr rtl="0"/>
            <a:fld id="{D0113A73-C2A4-4FE3-B901-E4FE48B659E7}" type="datetime1">
              <a:rPr lang="el-GR" smtClean="0"/>
              <a:t>19/9/2021</a:t>
            </a:fld>
            <a:endParaRPr lang="en-US" dirty="0"/>
          </a:p>
        </p:txBody>
      </p:sp>
      <p:sp>
        <p:nvSpPr>
          <p:cNvPr id="3" name="Θέση υποσέλιδου 2"/>
          <p:cNvSpPr>
            <a:spLocks noGrp="1"/>
          </p:cNvSpPr>
          <p:nvPr>
            <p:ph type="ftr" sz="quarter" idx="11"/>
          </p:nvPr>
        </p:nvSpPr>
        <p:spPr/>
        <p:txBody>
          <a:bodyPr rtlCol="0"/>
          <a:lstStyle/>
          <a:p>
            <a:pPr rtl="0"/>
            <a:endParaRPr lang="en-US" dirty="0"/>
          </a:p>
        </p:txBody>
      </p:sp>
      <p:sp>
        <p:nvSpPr>
          <p:cNvPr id="4" name="Θέση αριθμού διαφάνειας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l-GR"/>
              <a:t>Κάντε κλικ για να επεξεργαστείτε τον τίτλο υποδείγματος</a:t>
            </a:r>
            <a:endParaRPr lang="en-US" dirty="0"/>
          </a:p>
        </p:txBody>
      </p:sp>
      <p:sp>
        <p:nvSpPr>
          <p:cNvPr id="3" name="Θέση περιεχομένου 2"/>
          <p:cNvSpPr>
            <a:spLocks noGrp="1"/>
          </p:cNvSpPr>
          <p:nvPr>
            <p:ph idx="1"/>
          </p:nvPr>
        </p:nvSpPr>
        <p:spPr>
          <a:xfrm>
            <a:off x="4855633" y="609600"/>
            <a:ext cx="6411924" cy="5080001"/>
          </a:xfrm>
        </p:spPr>
        <p:txBody>
          <a:bodyPr rtlCol="0">
            <a:normAutofit/>
          </a:body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κειμένου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92CFB129-F962-4655-93C5-539E76AE287C}" type="datetime1">
              <a:rPr lang="el-GR" smtClean="0"/>
              <a:t>19/9/2021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pic>
        <p:nvPicPr>
          <p:cNvPr id="22" name="Εικόνα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Τίτλος 1"/>
          <p:cNvSpPr>
            <a:spLocks noGrp="1"/>
          </p:cNvSpPr>
          <p:nvPr>
            <p:ph type="title" hasCustomPrompt="1"/>
          </p:nvPr>
        </p:nvSpPr>
        <p:spPr>
          <a:xfrm>
            <a:off x="913795" y="763701"/>
            <a:ext cx="5707899" cy="1675559"/>
          </a:xfrm>
        </p:spPr>
        <p:txBody>
          <a:bodyPr rtlCol="0" anchor="b">
            <a:noAutofit/>
          </a:bodyPr>
          <a:lstStyle>
            <a:lvl1pPr algn="ctr">
              <a:defRPr sz="3200" b="0"/>
            </a:lvl1pPr>
          </a:lstStyle>
          <a:p>
            <a:pPr rtl="0"/>
            <a:r>
              <a:rPr lang="el" dirty="0"/>
              <a:t>Κάντε κλικ για να επεξεργαστείτε το Στυλ κύριου τίτλου</a:t>
            </a:r>
            <a:endParaRPr lang="en-US" dirty="0"/>
          </a:p>
        </p:txBody>
      </p:sp>
      <p:sp>
        <p:nvSpPr>
          <p:cNvPr id="3" name="Θέση εικόνας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4" name="Θέση κειμένου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C41A3D87-08B5-47C6-8ABA-F95B4E9BBA8A}" type="datetime1">
              <a:rPr lang="el-GR" smtClean="0"/>
              <a:t>19/9/2021</a:t>
            </a:fld>
            <a:endParaRPr lang="en-US" dirty="0"/>
          </a:p>
        </p:txBody>
      </p:sp>
      <p:sp>
        <p:nvSpPr>
          <p:cNvPr id="6" name="Θέση υποσέλιδου 5"/>
          <p:cNvSpPr>
            <a:spLocks noGrp="1"/>
          </p:cNvSpPr>
          <p:nvPr>
            <p:ph type="ftr" sz="quarter" idx="11"/>
          </p:nvPr>
        </p:nvSpPr>
        <p:spPr/>
        <p:txBody>
          <a:bodyPr rtlCol="0"/>
          <a:lstStyle/>
          <a:p>
            <a:pPr algn="l"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l" dirty="0"/>
              <a:t>Κάντε κλικ για να επεξεργαστείτε το</a:t>
            </a:r>
            <a:r>
              <a:rPr lang="en-US" dirty="0"/>
              <a:t> </a:t>
            </a:r>
            <a:r>
              <a:rPr lang="el" dirty="0"/>
              <a:t>Στυλ κύριου τίτλου</a:t>
            </a:r>
            <a:endParaRPr lang="en-US" dirty="0"/>
          </a:p>
        </p:txBody>
      </p:sp>
      <p:sp>
        <p:nvSpPr>
          <p:cNvPr id="3" name="Θέση κειμένου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l"/>
              <a:t>Κάντε κλικ για επεξεργασία των στυλ κειμένου του υποδείγματος</a:t>
            </a:r>
          </a:p>
          <a:p>
            <a:pPr lvl="1" rtl="0"/>
            <a:r>
              <a:rPr lang="el"/>
              <a:t>Δεύτερου επιπέδου</a:t>
            </a:r>
          </a:p>
          <a:p>
            <a:pPr lvl="2" rtl="0"/>
            <a:r>
              <a:rPr lang="el"/>
              <a:t>Τρίτου επιπέδου</a:t>
            </a:r>
          </a:p>
          <a:p>
            <a:pPr lvl="3" rtl="0"/>
            <a:r>
              <a:rPr lang="el"/>
              <a:t>Τέταρτου επιπέδου</a:t>
            </a:r>
          </a:p>
          <a:p>
            <a:pPr lvl="4" rtl="0"/>
            <a:r>
              <a:rPr lang="el"/>
              <a:t>Πέμπτου επιπέδου</a:t>
            </a:r>
            <a:endParaRPr lang="en-US" dirty="0"/>
          </a:p>
        </p:txBody>
      </p:sp>
      <p:sp>
        <p:nvSpPr>
          <p:cNvPr id="4" name="Θέση ημερομηνίας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02E9E9FF-B811-48F0-980D-64EB3C1143C4}" type="datetime1">
              <a:rPr lang="el-GR" smtClean="0"/>
              <a:t>19/9/2021</a:t>
            </a:fld>
            <a:endParaRPr lang="en-US" dirty="0"/>
          </a:p>
        </p:txBody>
      </p:sp>
      <p:sp>
        <p:nvSpPr>
          <p:cNvPr id="5" name="Θέση υποσέλιδου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Θέση αριθμού διαφάνειας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91BC5572-FC33-4C1C-8DEE-C2CF75A75641}"/>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0" y="0"/>
            <a:ext cx="12192000" cy="3712485"/>
          </a:xfrm>
          <a:prstGeom prst="rect">
            <a:avLst/>
          </a:prstGeom>
        </p:spPr>
      </p:pic>
      <p:sp>
        <p:nvSpPr>
          <p:cNvPr id="2" name="Τίτλος 1">
            <a:extLst>
              <a:ext uri="{FF2B5EF4-FFF2-40B4-BE49-F238E27FC236}">
                <a16:creationId xmlns:a16="http://schemas.microsoft.com/office/drawing/2014/main" id="{0D1F047C-C727-42A7-85C5-68C5AA1B1A93}"/>
              </a:ext>
            </a:extLst>
          </p:cNvPr>
          <p:cNvSpPr>
            <a:spLocks noGrp="1"/>
          </p:cNvSpPr>
          <p:nvPr>
            <p:ph type="ctrTitle"/>
          </p:nvPr>
        </p:nvSpPr>
        <p:spPr>
          <a:xfrm>
            <a:off x="2822552" y="2479342"/>
            <a:ext cx="9440034" cy="1397951"/>
          </a:xfrm>
        </p:spPr>
        <p:txBody>
          <a:bodyPr rtlCol="0">
            <a:normAutofit/>
          </a:bodyPr>
          <a:lstStyle/>
          <a:p>
            <a:pPr rtl="0"/>
            <a:r>
              <a:rPr lang="en-US" sz="7200" b="1" dirty="0"/>
              <a:t>Melanoma Classification</a:t>
            </a:r>
            <a:endParaRPr lang="el" sz="7200" b="1" dirty="0"/>
          </a:p>
        </p:txBody>
      </p:sp>
      <p:sp>
        <p:nvSpPr>
          <p:cNvPr id="3" name="Υπότιτλος 2">
            <a:extLst>
              <a:ext uri="{FF2B5EF4-FFF2-40B4-BE49-F238E27FC236}">
                <a16:creationId xmlns:a16="http://schemas.microsoft.com/office/drawing/2014/main" id="{DB93FB3F-A8D4-46D3-A1C6-C79C64563729}"/>
              </a:ext>
            </a:extLst>
          </p:cNvPr>
          <p:cNvSpPr>
            <a:spLocks noGrp="1"/>
          </p:cNvSpPr>
          <p:nvPr>
            <p:ph type="subTitle" idx="1"/>
          </p:nvPr>
        </p:nvSpPr>
        <p:spPr>
          <a:xfrm>
            <a:off x="10125075" y="5050852"/>
            <a:ext cx="1989442" cy="1397951"/>
          </a:xfrm>
        </p:spPr>
        <p:txBody>
          <a:bodyPr rtlCol="0">
            <a:normAutofit fontScale="70000" lnSpcReduction="20000"/>
          </a:bodyPr>
          <a:lstStyle/>
          <a:p>
            <a:pPr algn="r" rtl="0"/>
            <a:r>
              <a:rPr lang="en-US" sz="3200" dirty="0"/>
              <a:t>Mind The Skin</a:t>
            </a:r>
          </a:p>
          <a:p>
            <a:pPr algn="r" rtl="0">
              <a:spcBef>
                <a:spcPts val="0"/>
              </a:spcBef>
            </a:pPr>
            <a:r>
              <a:rPr lang="en-US" sz="1800" dirty="0"/>
              <a:t>Ioanna Ioannou</a:t>
            </a:r>
          </a:p>
          <a:p>
            <a:pPr algn="r" rtl="0">
              <a:spcBef>
                <a:spcPts val="0"/>
              </a:spcBef>
            </a:pPr>
            <a:r>
              <a:rPr lang="en-US" sz="1800" dirty="0"/>
              <a:t>Nikolaos Panagiotopoulos</a:t>
            </a:r>
          </a:p>
          <a:p>
            <a:pPr algn="r" rtl="0">
              <a:spcBef>
                <a:spcPts val="0"/>
              </a:spcBef>
            </a:pPr>
            <a:r>
              <a:rPr lang="en-US" sz="1800" dirty="0"/>
              <a:t>Andriani Karpathaki</a:t>
            </a:r>
          </a:p>
          <a:p>
            <a:pPr rtl="0"/>
            <a:endParaRPr lang="el" sz="3200" dirty="0"/>
          </a:p>
        </p:txBody>
      </p:sp>
      <p:sp>
        <p:nvSpPr>
          <p:cNvPr id="6" name="Ορθογώνιο 5">
            <a:extLst>
              <a:ext uri="{FF2B5EF4-FFF2-40B4-BE49-F238E27FC236}">
                <a16:creationId xmlns:a16="http://schemas.microsoft.com/office/drawing/2014/main" id="{6F907337-6878-42F9-A4D7-F92F30D60105}"/>
              </a:ext>
            </a:extLst>
          </p:cNvPr>
          <p:cNvSpPr/>
          <p:nvPr/>
        </p:nvSpPr>
        <p:spPr>
          <a:xfrm>
            <a:off x="0" y="5646666"/>
            <a:ext cx="5625482" cy="103162"/>
          </a:xfrm>
          <a:prstGeom prst="rect">
            <a:avLst/>
          </a:prstGeom>
          <a:solidFill>
            <a:srgbClr val="F8D09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7" name="Ορθογώνιο 6">
            <a:extLst>
              <a:ext uri="{FF2B5EF4-FFF2-40B4-BE49-F238E27FC236}">
                <a16:creationId xmlns:a16="http://schemas.microsoft.com/office/drawing/2014/main" id="{5162E1A0-40FD-4790-BC35-6FB34A73496E}"/>
              </a:ext>
            </a:extLst>
          </p:cNvPr>
          <p:cNvSpPr/>
          <p:nvPr/>
        </p:nvSpPr>
        <p:spPr>
          <a:xfrm>
            <a:off x="2698813" y="1985873"/>
            <a:ext cx="9493187" cy="2121178"/>
          </a:xfrm>
          <a:prstGeom prst="rect">
            <a:avLst/>
          </a:prstGeom>
          <a:solidFill>
            <a:srgbClr val="F8D09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8" name="Ορθογώνιο 7">
            <a:extLst>
              <a:ext uri="{FF2B5EF4-FFF2-40B4-BE49-F238E27FC236}">
                <a16:creationId xmlns:a16="http://schemas.microsoft.com/office/drawing/2014/main" id="{1A641322-E9A5-4CB0-814D-673B3054433D}"/>
              </a:ext>
            </a:extLst>
          </p:cNvPr>
          <p:cNvSpPr/>
          <p:nvPr/>
        </p:nvSpPr>
        <p:spPr>
          <a:xfrm>
            <a:off x="0" y="5465202"/>
            <a:ext cx="5988976" cy="103162"/>
          </a:xfrm>
          <a:prstGeom prst="rect">
            <a:avLst/>
          </a:prstGeom>
          <a:solidFill>
            <a:schemeClr val="accent3">
              <a:lumMod val="50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9" name="Ορθογώνιο 8">
            <a:extLst>
              <a:ext uri="{FF2B5EF4-FFF2-40B4-BE49-F238E27FC236}">
                <a16:creationId xmlns:a16="http://schemas.microsoft.com/office/drawing/2014/main" id="{029AECA9-F145-4C65-ABD0-62E01FC23CED}"/>
              </a:ext>
            </a:extLst>
          </p:cNvPr>
          <p:cNvSpPr/>
          <p:nvPr/>
        </p:nvSpPr>
        <p:spPr>
          <a:xfrm>
            <a:off x="-1" y="5817638"/>
            <a:ext cx="5184279" cy="103162"/>
          </a:xfrm>
          <a:prstGeom prst="rect">
            <a:avLst/>
          </a:prstGeom>
          <a:solidFill>
            <a:schemeClr val="accent2">
              <a:lumMod val="75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10" name="Ορθογώνιο 9">
            <a:extLst>
              <a:ext uri="{FF2B5EF4-FFF2-40B4-BE49-F238E27FC236}">
                <a16:creationId xmlns:a16="http://schemas.microsoft.com/office/drawing/2014/main" id="{5073C10D-B257-4FAB-BCD1-FFC51F87FCCD}"/>
              </a:ext>
            </a:extLst>
          </p:cNvPr>
          <p:cNvSpPr/>
          <p:nvPr/>
        </p:nvSpPr>
        <p:spPr>
          <a:xfrm>
            <a:off x="-2" y="5988610"/>
            <a:ext cx="4704551" cy="122148"/>
          </a:xfrm>
          <a:prstGeom prst="rect">
            <a:avLst/>
          </a:prstGeom>
          <a:solidFill>
            <a:schemeClr val="accent1">
              <a:lumMod val="75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Data Preprocessing</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756081" y="1421977"/>
            <a:ext cx="6522792" cy="181588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A substantial way to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expand</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the size of our dataset in order to improve the performance and ability of the model to generalize, was the implementation of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data augmentation </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technique.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14" name="Rectangle 23">
            <a:extLst>
              <a:ext uri="{FF2B5EF4-FFF2-40B4-BE49-F238E27FC236}">
                <a16:creationId xmlns:a16="http://schemas.microsoft.com/office/drawing/2014/main" id="{222036E5-D8BD-4EA7-85DE-42888DB757AB}"/>
              </a:ext>
            </a:extLst>
          </p:cNvPr>
          <p:cNvSpPr>
            <a:spLocks noChangeArrowheads="1"/>
          </p:cNvSpPr>
          <p:nvPr/>
        </p:nvSpPr>
        <p:spPr bwMode="auto">
          <a:xfrm>
            <a:off x="0" y="3553184"/>
            <a:ext cx="40049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oudy Old Style"/>
                <a:ea typeface="+mn-ea"/>
                <a:cs typeface="+mn-cs"/>
              </a:rPr>
              <a:t>Original</a:t>
            </a:r>
            <a:r>
              <a:rPr kumimoji="0" lang="en-US" altLang="en-US" sz="1200" b="1"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 </a:t>
            </a:r>
            <a:r>
              <a:rPr kumimoji="0" lang="en-US" altLang="en-US" sz="1800" b="1" i="0" u="none" strike="noStrike" kern="1200" cap="none" spc="0" normalizeH="0" baseline="0" noProof="0" dirty="0">
                <a:ln>
                  <a:noFill/>
                </a:ln>
                <a:solidFill>
                  <a:prstClr val="black"/>
                </a:solidFill>
                <a:effectLst/>
                <a:uLnTx/>
                <a:uFillTx/>
                <a:latin typeface="Goudy Old Style"/>
                <a:ea typeface="+mn-ea"/>
                <a:cs typeface="+mn-cs"/>
              </a:rPr>
              <a:t>Image</a:t>
            </a:r>
          </a:p>
        </p:txBody>
      </p:sp>
      <p:sp>
        <p:nvSpPr>
          <p:cNvPr id="18" name="Title 1">
            <a:extLst>
              <a:ext uri="{FF2B5EF4-FFF2-40B4-BE49-F238E27FC236}">
                <a16:creationId xmlns:a16="http://schemas.microsoft.com/office/drawing/2014/main" id="{EC819117-4BAC-46D9-9AA8-FDA3DB6C893C}"/>
              </a:ext>
            </a:extLst>
          </p:cNvPr>
          <p:cNvSpPr txBox="1">
            <a:spLocks/>
          </p:cNvSpPr>
          <p:nvPr/>
        </p:nvSpPr>
        <p:spPr>
          <a:xfrm>
            <a:off x="756081" y="782666"/>
            <a:ext cx="3559069" cy="539553"/>
          </a:xfrm>
          <a:prstGeom prst="rect">
            <a:avLst/>
          </a:prstGeom>
        </p:spPr>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Data Augmentation </a:t>
            </a:r>
            <a:endParaRPr kumimoji="0" lang="x-none" sz="32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mn-lt"/>
              <a:ea typeface="+mj-ea"/>
              <a:cs typeface="DaunPenh" panose="020B0604020202020204" pitchFamily="2" charset="0"/>
            </a:endParaRPr>
          </a:p>
        </p:txBody>
      </p:sp>
      <p:sp>
        <p:nvSpPr>
          <p:cNvPr id="2" name="Ορθογώνιο 1">
            <a:extLst>
              <a:ext uri="{FF2B5EF4-FFF2-40B4-BE49-F238E27FC236}">
                <a16:creationId xmlns:a16="http://schemas.microsoft.com/office/drawing/2014/main" id="{15E74EF6-8CD9-4088-A08E-8717A9B42BB0}"/>
              </a:ext>
            </a:extLst>
          </p:cNvPr>
          <p:cNvSpPr/>
          <p:nvPr/>
        </p:nvSpPr>
        <p:spPr>
          <a:xfrm>
            <a:off x="7982007" y="-895"/>
            <a:ext cx="4196862" cy="6858000"/>
          </a:xfrm>
          <a:prstGeom prst="rect">
            <a:avLst/>
          </a:prstGeom>
          <a:solidFill>
            <a:srgbClr val="936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0" name="Εικόνα 27">
            <a:extLst>
              <a:ext uri="{FF2B5EF4-FFF2-40B4-BE49-F238E27FC236}">
                <a16:creationId xmlns:a16="http://schemas.microsoft.com/office/drawing/2014/main" id="{7FEE0F36-53E6-4CFD-9CFA-D15EDE7CC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81" y="3986841"/>
            <a:ext cx="2129804" cy="20946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358062D-91B5-418C-8CA6-7E3E48088FD6}"/>
              </a:ext>
            </a:extLst>
          </p:cNvPr>
          <p:cNvSpPr txBox="1"/>
          <p:nvPr/>
        </p:nvSpPr>
        <p:spPr>
          <a:xfrm>
            <a:off x="8104830" y="452481"/>
            <a:ext cx="4160137" cy="5570756"/>
          </a:xfrm>
          <a:prstGeom prst="rect">
            <a:avLst/>
          </a:prstGeom>
          <a:noFill/>
        </p:spPr>
        <p:txBody>
          <a:bodyPr wrap="square" rtlCol="0">
            <a:spAutoFit/>
          </a:bodyPr>
          <a:lstStyle/>
          <a:p>
            <a:r>
              <a:rPr lang="en-US" sz="3600" dirty="0">
                <a:latin typeface="Baskerville Old Face" panose="02020602080505020303" pitchFamily="18" charset="0"/>
                <a:cs typeface="DaunPenh" panose="020B0604020202020204" pitchFamily="2" charset="0"/>
              </a:rPr>
              <a:t>Data augmentation includes a wide range of techniques used to generate </a:t>
            </a:r>
            <a:r>
              <a:rPr lang="en-US" sz="3600" b="1" dirty="0">
                <a:latin typeface="Baskerville Old Face" panose="02020602080505020303" pitchFamily="18" charset="0"/>
                <a:cs typeface="DaunPenh" panose="020B0604020202020204" pitchFamily="2" charset="0"/>
              </a:rPr>
              <a:t>“new” </a:t>
            </a:r>
            <a:r>
              <a:rPr lang="en-US" sz="3600" dirty="0">
                <a:latin typeface="Baskerville Old Face" panose="02020602080505020303" pitchFamily="18" charset="0"/>
                <a:cs typeface="DaunPenh" panose="020B0604020202020204" pitchFamily="2" charset="0"/>
              </a:rPr>
              <a:t>training samples.</a:t>
            </a:r>
          </a:p>
          <a:p>
            <a:endParaRPr lang="en-US" sz="2800" dirty="0">
              <a:latin typeface="Baskerville Old Face" panose="02020602080505020303" pitchFamily="18" charset="0"/>
              <a:cs typeface="DaunPenh" panose="020B0604020202020204" pitchFamily="2" charset="0"/>
            </a:endParaRPr>
          </a:p>
          <a:p>
            <a:pPr marL="342900" indent="-342900">
              <a:buFont typeface="Wingdings" panose="05000000000000000000" pitchFamily="2" charset="2"/>
              <a:buChar char="ü"/>
            </a:pPr>
            <a:r>
              <a:rPr lang="en-US" sz="3200" b="1" dirty="0">
                <a:latin typeface="Baskerville Old Face" panose="02020602080505020303" pitchFamily="18" charset="0"/>
                <a:cs typeface="DaunPenh" panose="020B0604020202020204" pitchFamily="2" charset="0"/>
              </a:rPr>
              <a:t>ensuring</a:t>
            </a:r>
            <a:r>
              <a:rPr lang="en-US" sz="2800" dirty="0">
                <a:latin typeface="Baskerville Old Face" panose="02020602080505020303" pitchFamily="18" charset="0"/>
                <a:cs typeface="DaunPenh" panose="020B0604020202020204" pitchFamily="2" charset="0"/>
              </a:rPr>
              <a:t>  the class labels of the data are not changed</a:t>
            </a:r>
          </a:p>
          <a:p>
            <a:pPr marL="342900" indent="-342900">
              <a:buFont typeface="Wingdings" panose="05000000000000000000" pitchFamily="2" charset="2"/>
              <a:buChar char="ü"/>
            </a:pPr>
            <a:endParaRPr lang="en-US" sz="2800" dirty="0">
              <a:latin typeface="Baskerville Old Face" panose="02020602080505020303" pitchFamily="18" charset="0"/>
              <a:cs typeface="DaunPenh" panose="020B0604020202020204" pitchFamily="2" charset="0"/>
            </a:endParaRPr>
          </a:p>
          <a:p>
            <a:pPr marL="342900" indent="-342900">
              <a:buFont typeface="Wingdings" panose="05000000000000000000" pitchFamily="2" charset="2"/>
              <a:buChar char="ü"/>
            </a:pPr>
            <a:r>
              <a:rPr lang="en-US" sz="3200" b="1" dirty="0">
                <a:latin typeface="Baskerville Old Face" panose="02020602080505020303" pitchFamily="18" charset="0"/>
                <a:cs typeface="DaunPenh" panose="020B0604020202020204" pitchFamily="2" charset="0"/>
              </a:rPr>
              <a:t>saving</a:t>
            </a:r>
            <a:r>
              <a:rPr lang="en-US" sz="2800" i="1" dirty="0">
                <a:latin typeface="Baskerville Old Face" panose="02020602080505020303" pitchFamily="18" charset="0"/>
                <a:cs typeface="DaunPenh" panose="020B0604020202020204" pitchFamily="2" charset="0"/>
              </a:rPr>
              <a:t>  </a:t>
            </a:r>
            <a:r>
              <a:rPr lang="en-US" sz="2800" dirty="0">
                <a:latin typeface="Baskerville Old Face" panose="02020602080505020303" pitchFamily="18" charset="0"/>
                <a:cs typeface="DaunPenh" panose="020B0604020202020204" pitchFamily="2" charset="0"/>
              </a:rPr>
              <a:t>a lot of memory</a:t>
            </a:r>
          </a:p>
        </p:txBody>
      </p:sp>
      <p:pic>
        <p:nvPicPr>
          <p:cNvPr id="13" name="Εικόνα 12">
            <a:extLst>
              <a:ext uri="{FF2B5EF4-FFF2-40B4-BE49-F238E27FC236}">
                <a16:creationId xmlns:a16="http://schemas.microsoft.com/office/drawing/2014/main" id="{722D0089-3826-4B0E-909D-7AE094B68085}"/>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28901"/>
          <a:stretch/>
        </p:blipFill>
        <p:spPr>
          <a:xfrm>
            <a:off x="4053466" y="3429000"/>
            <a:ext cx="3447773" cy="1513048"/>
          </a:xfrm>
          <a:prstGeom prst="rect">
            <a:avLst/>
          </a:prstGeom>
        </p:spPr>
      </p:pic>
      <p:pic>
        <p:nvPicPr>
          <p:cNvPr id="24" name="Εικόνα 23">
            <a:extLst>
              <a:ext uri="{FF2B5EF4-FFF2-40B4-BE49-F238E27FC236}">
                <a16:creationId xmlns:a16="http://schemas.microsoft.com/office/drawing/2014/main" id="{60D49D72-AE97-4405-ACCE-2361B411B108}"/>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25637"/>
          <a:stretch/>
        </p:blipFill>
        <p:spPr>
          <a:xfrm>
            <a:off x="4105916" y="5011424"/>
            <a:ext cx="3447773" cy="1582484"/>
          </a:xfrm>
          <a:prstGeom prst="rect">
            <a:avLst/>
          </a:prstGeom>
        </p:spPr>
      </p:pic>
      <p:sp>
        <p:nvSpPr>
          <p:cNvPr id="25" name="Βέλος: Δεξιό 24">
            <a:extLst>
              <a:ext uri="{FF2B5EF4-FFF2-40B4-BE49-F238E27FC236}">
                <a16:creationId xmlns:a16="http://schemas.microsoft.com/office/drawing/2014/main" id="{00BDA895-7051-4DC2-8016-77100476477B}"/>
              </a:ext>
            </a:extLst>
          </p:cNvPr>
          <p:cNvSpPr/>
          <p:nvPr/>
        </p:nvSpPr>
        <p:spPr>
          <a:xfrm>
            <a:off x="3086137" y="4740153"/>
            <a:ext cx="918833" cy="542542"/>
          </a:xfrm>
          <a:prstGeom prst="rightArrow">
            <a:avLst/>
          </a:prstGeom>
          <a:gradFill flip="none" rotWithShape="1">
            <a:gsLst>
              <a:gs pos="0">
                <a:srgbClr val="935B5E">
                  <a:tint val="66000"/>
                  <a:satMod val="160000"/>
                </a:srgbClr>
              </a:gs>
              <a:gs pos="50000">
                <a:srgbClr val="935B5E">
                  <a:tint val="44500"/>
                  <a:satMod val="160000"/>
                </a:srgbClr>
              </a:gs>
              <a:gs pos="100000">
                <a:srgbClr val="935B5E">
                  <a:tint val="23500"/>
                  <a:satMod val="160000"/>
                </a:srgbClr>
              </a:gs>
            </a:gsLst>
            <a:lin ang="8100000" scaled="1"/>
            <a:tileRect/>
          </a:gra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85805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78784" y="1477407"/>
            <a:ext cx="3147859" cy="3147859"/>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3075061" y="2727849"/>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fontScale="92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latin typeface="Goudy Old Style"/>
                <a:ea typeface="+mj-ea"/>
              </a:rPr>
              <a:t>Building the models</a:t>
            </a:r>
            <a:endParaRPr kumimoji="0" lang="el-GR"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ea typeface="+mj-ea"/>
            </a:endParaRPr>
          </a:p>
        </p:txBody>
      </p:sp>
    </p:spTree>
    <p:extLst>
      <p:ext uri="{BB962C8B-B14F-4D97-AF65-F5344CB8AC3E}">
        <p14:creationId xmlns:p14="http://schemas.microsoft.com/office/powerpoint/2010/main" val="3257760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err="1">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Arificial</a:t>
            </a: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 Neural Networks </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(ANNs)</a:t>
            </a:r>
          </a:p>
        </p:txBody>
      </p:sp>
      <p:sp>
        <p:nvSpPr>
          <p:cNvPr id="2" name="TextBox 1">
            <a:extLst>
              <a:ext uri="{FF2B5EF4-FFF2-40B4-BE49-F238E27FC236}">
                <a16:creationId xmlns:a16="http://schemas.microsoft.com/office/drawing/2014/main" id="{7CB3EF7C-E4F7-4BE9-B224-80863AFBF80D}"/>
              </a:ext>
            </a:extLst>
          </p:cNvPr>
          <p:cNvSpPr txBox="1"/>
          <p:nvPr/>
        </p:nvSpPr>
        <p:spPr>
          <a:xfrm>
            <a:off x="814387" y="2122013"/>
            <a:ext cx="4309269" cy="25545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200" b="1" dirty="0">
                <a:solidFill>
                  <a:sysClr val="windowText" lastClr="000000"/>
                </a:solidFill>
                <a:latin typeface="Baskerville Old Face" panose="02020602080505020303" pitchFamily="18" charset="0"/>
                <a:cs typeface="DaunPenh" panose="020B0604020202020204" pitchFamily="2" charset="0"/>
              </a:rPr>
              <a:t>Neural networks </a:t>
            </a:r>
            <a:r>
              <a:rPr lang="en-US" sz="3200" dirty="0">
                <a:solidFill>
                  <a:sysClr val="windowText" lastClr="000000"/>
                </a:solidFill>
                <a:latin typeface="Baskerville Old Face" panose="02020602080505020303" pitchFamily="18" charset="0"/>
                <a:cs typeface="DaunPenh" panose="020B0604020202020204" pitchFamily="2" charset="0"/>
              </a:rPr>
              <a:t>and deep learning techniques are often used for solving image recognition problems.</a:t>
            </a:r>
          </a:p>
        </p:txBody>
      </p:sp>
      <p:pic>
        <p:nvPicPr>
          <p:cNvPr id="13" name="Εικόνα 12" descr="Visual diagram of an input layer, hidden layers, and an output layer of a feedforward neural network">
            <a:extLst>
              <a:ext uri="{FF2B5EF4-FFF2-40B4-BE49-F238E27FC236}">
                <a16:creationId xmlns:a16="http://schemas.microsoft.com/office/drawing/2014/main" id="{2520C9D1-61D4-43DC-9BB9-0DD8A922F171}"/>
              </a:ext>
            </a:extLst>
          </p:cNvPr>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19516" y="1451635"/>
            <a:ext cx="5499769" cy="3895302"/>
          </a:xfrm>
          <a:prstGeom prst="rect">
            <a:avLst/>
          </a:prstGeom>
          <a:noFill/>
          <a:ln>
            <a:noFill/>
          </a:ln>
        </p:spPr>
      </p:pic>
      <p:sp>
        <p:nvSpPr>
          <p:cNvPr id="4" name="TextBox 3">
            <a:extLst>
              <a:ext uri="{FF2B5EF4-FFF2-40B4-BE49-F238E27FC236}">
                <a16:creationId xmlns:a16="http://schemas.microsoft.com/office/drawing/2014/main" id="{D04FBA20-AA2F-4D68-8FBD-AE18F0AC22B9}"/>
              </a:ext>
            </a:extLst>
          </p:cNvPr>
          <p:cNvSpPr txBox="1"/>
          <p:nvPr/>
        </p:nvSpPr>
        <p:spPr>
          <a:xfrm>
            <a:off x="1472367" y="5323770"/>
            <a:ext cx="10119558"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solidFill>
                  <a:sysClr val="windowText" lastClr="000000"/>
                </a:solidFill>
                <a:latin typeface="Baskerville Old Face" panose="02020602080505020303" pitchFamily="18" charset="0"/>
                <a:cs typeface="DaunPenh" panose="020B0604020202020204" pitchFamily="2" charset="0"/>
              </a:rPr>
              <a:t>Their </a:t>
            </a:r>
            <a:r>
              <a:rPr kumimoji="0" lang="en-US" sz="240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structure remarkably resembles the human brain and the way biological neurons signal to one another</a:t>
            </a:r>
            <a:endParaRPr kumimoji="0" lang="el-GR" sz="240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spTree>
    <p:extLst>
      <p:ext uri="{BB962C8B-B14F-4D97-AF65-F5344CB8AC3E}">
        <p14:creationId xmlns:p14="http://schemas.microsoft.com/office/powerpoint/2010/main" val="2779712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C</a:t>
            </a:r>
            <a:r>
              <a:rPr kumimoji="0" lang="en-US" sz="3000" b="1" i="0" u="none" strike="noStrike" kern="1200" cap="none" spc="0" normalizeH="0" baseline="0" noProof="0" dirty="0" err="1">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onvolutional</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neural network (CNN)</a:t>
            </a:r>
          </a:p>
        </p:txBody>
      </p:sp>
      <p:pic>
        <p:nvPicPr>
          <p:cNvPr id="12" name="Εικόνα 11">
            <a:extLst>
              <a:ext uri="{FF2B5EF4-FFF2-40B4-BE49-F238E27FC236}">
                <a16:creationId xmlns:a16="http://schemas.microsoft.com/office/drawing/2014/main" id="{7A4F0E95-A4EB-47D0-BB56-D653CC65968A}"/>
              </a:ext>
            </a:extLst>
          </p:cNvPr>
          <p:cNvPicPr/>
          <p:nvPr/>
        </p:nvPicPr>
        <p:blipFill rotWithShape="1">
          <a:blip r:embed="rId2"/>
          <a:srcRect t="4635"/>
          <a:stretch/>
        </p:blipFill>
        <p:spPr>
          <a:xfrm>
            <a:off x="747204" y="2938099"/>
            <a:ext cx="6505852" cy="3329535"/>
          </a:xfrm>
          <a:prstGeom prst="rect">
            <a:avLst/>
          </a:prstGeom>
        </p:spPr>
      </p:pic>
      <p:sp>
        <p:nvSpPr>
          <p:cNvPr id="2" name="TextBox 1">
            <a:extLst>
              <a:ext uri="{FF2B5EF4-FFF2-40B4-BE49-F238E27FC236}">
                <a16:creationId xmlns:a16="http://schemas.microsoft.com/office/drawing/2014/main" id="{7CB3EF7C-E4F7-4BE9-B224-80863AFBF80D}"/>
              </a:ext>
            </a:extLst>
          </p:cNvPr>
          <p:cNvSpPr txBox="1"/>
          <p:nvPr/>
        </p:nvSpPr>
        <p:spPr>
          <a:xfrm>
            <a:off x="747204" y="1633491"/>
            <a:ext cx="6354932" cy="1200329"/>
          </a:xfrm>
          <a:prstGeom prst="rect">
            <a:avLst/>
          </a:prstGeom>
          <a:noFill/>
        </p:spPr>
        <p:txBody>
          <a:bodyPr wrap="square" rtlCol="0">
            <a:spAutoFit/>
          </a:bodyPr>
          <a:lstStyle/>
          <a:p>
            <a:pPr algn="just"/>
            <a:r>
              <a:rPr lang="en-US" b="1" dirty="0">
                <a:solidFill>
                  <a:sysClr val="windowText" lastClr="000000"/>
                </a:solidFill>
                <a:latin typeface="Baskerville Old Face" panose="02020602080505020303" pitchFamily="18" charset="0"/>
                <a:cs typeface="DaunPenh" panose="020B0604020202020204" pitchFamily="2" charset="0"/>
              </a:rPr>
              <a:t>Convolutional neural networks </a:t>
            </a:r>
            <a:r>
              <a:rPr lang="en-US" dirty="0">
                <a:solidFill>
                  <a:sysClr val="windowText" lastClr="000000"/>
                </a:solidFill>
                <a:latin typeface="Baskerville Old Face" panose="02020602080505020303" pitchFamily="18" charset="0"/>
                <a:cs typeface="DaunPenh" panose="020B0604020202020204" pitchFamily="2" charset="0"/>
              </a:rPr>
              <a:t>(CNN), one of the main parts of neural networks architecture, primarily use image recognition in order to detect objects, in our case of study, skin lesion objects, and then classifies images based on the results. </a:t>
            </a:r>
            <a:endParaRPr lang="el-GR" dirty="0">
              <a:solidFill>
                <a:sysClr val="windowText" lastClr="000000"/>
              </a:solidFill>
              <a:cs typeface="DaunPenh" panose="020B0604020202020204" pitchFamily="2" charset="0"/>
            </a:endParaRPr>
          </a:p>
        </p:txBody>
      </p:sp>
      <p:sp>
        <p:nvSpPr>
          <p:cNvPr id="15" name="Ορθογώνιο 14">
            <a:extLst>
              <a:ext uri="{FF2B5EF4-FFF2-40B4-BE49-F238E27FC236}">
                <a16:creationId xmlns:a16="http://schemas.microsoft.com/office/drawing/2014/main" id="{C118EEB9-FE29-4EB7-BA49-5966C194F342}"/>
              </a:ext>
            </a:extLst>
          </p:cNvPr>
          <p:cNvSpPr/>
          <p:nvPr/>
        </p:nvSpPr>
        <p:spPr>
          <a:xfrm>
            <a:off x="8186446" y="-35510"/>
            <a:ext cx="4005553" cy="6858000"/>
          </a:xfrm>
          <a:prstGeom prst="rect">
            <a:avLst/>
          </a:prstGeom>
          <a:solidFill>
            <a:srgbClr val="A1957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grpSp>
        <p:nvGrpSpPr>
          <p:cNvPr id="18" name="Ομάδα 17">
            <a:extLst>
              <a:ext uri="{FF2B5EF4-FFF2-40B4-BE49-F238E27FC236}">
                <a16:creationId xmlns:a16="http://schemas.microsoft.com/office/drawing/2014/main" id="{200F8F63-5862-4660-B29C-8EE624EB38A5}"/>
              </a:ext>
            </a:extLst>
          </p:cNvPr>
          <p:cNvGrpSpPr/>
          <p:nvPr/>
        </p:nvGrpSpPr>
        <p:grpSpPr>
          <a:xfrm>
            <a:off x="8469295" y="213065"/>
            <a:ext cx="3573939" cy="6349350"/>
            <a:chOff x="-735077" y="1249648"/>
            <a:chExt cx="10802354" cy="5556002"/>
          </a:xfrm>
        </p:grpSpPr>
        <p:sp>
          <p:nvSpPr>
            <p:cNvPr id="19" name="Ελεύθερη σχεδίαση: Σχήμα 18">
              <a:extLst>
                <a:ext uri="{FF2B5EF4-FFF2-40B4-BE49-F238E27FC236}">
                  <a16:creationId xmlns:a16="http://schemas.microsoft.com/office/drawing/2014/main" id="{CA9566A6-6A26-4D66-868F-4346191D74C1}"/>
                </a:ext>
              </a:extLst>
            </p:cNvPr>
            <p:cNvSpPr/>
            <p:nvPr/>
          </p:nvSpPr>
          <p:spPr>
            <a:xfrm>
              <a:off x="-735077" y="1249648"/>
              <a:ext cx="3277373" cy="1496986"/>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a:solidFill>
              <a:schemeClr val="accent4">
                <a:lumMod val="60000"/>
                <a:lumOff val="40000"/>
              </a:schemeClr>
            </a:solidFill>
            <a:ln>
              <a:noFill/>
            </a:ln>
          </p:spPr>
          <p:style>
            <a:lnRef idx="2">
              <a:schemeClr val="accent3">
                <a:shade val="80000"/>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8891" tIns="532836" rIns="8890" bIns="532834" numCol="1" spcCol="1270" anchor="ctr" anchorCtr="0">
              <a:noAutofit/>
            </a:bodyPr>
            <a:lstStyle/>
            <a:p>
              <a:pPr marL="0" lvl="0" indent="0" algn="ctr" defTabSz="622300">
                <a:lnSpc>
                  <a:spcPct val="90000"/>
                </a:lnSpc>
                <a:spcBef>
                  <a:spcPct val="0"/>
                </a:spcBef>
                <a:spcAft>
                  <a:spcPct val="35000"/>
                </a:spcAft>
                <a:buNone/>
              </a:pPr>
              <a:r>
                <a:rPr lang="en-US" sz="1400" b="1" kern="1200" dirty="0"/>
                <a:t>Convolution</a:t>
              </a:r>
              <a:endParaRPr lang="el-GR" sz="700" b="1" kern="1200" dirty="0"/>
            </a:p>
          </p:txBody>
        </p:sp>
        <p:sp>
          <p:nvSpPr>
            <p:cNvPr id="20" name="Ελεύθερη σχεδίαση: Σχήμα 19">
              <a:extLst>
                <a:ext uri="{FF2B5EF4-FFF2-40B4-BE49-F238E27FC236}">
                  <a16:creationId xmlns:a16="http://schemas.microsoft.com/office/drawing/2014/main" id="{F922FE4E-B2FB-4CE4-AD82-A40B0D469B38}"/>
                </a:ext>
              </a:extLst>
            </p:cNvPr>
            <p:cNvSpPr/>
            <p:nvPr/>
          </p:nvSpPr>
          <p:spPr>
            <a:xfrm>
              <a:off x="2542293" y="1249650"/>
              <a:ext cx="7524984" cy="973041"/>
            </a:xfrm>
            <a:custGeom>
              <a:avLst/>
              <a:gdLst>
                <a:gd name="connsiteX0" fmla="*/ 162177 w 973040"/>
                <a:gd name="connsiteY0" fmla="*/ 0 h 7524983"/>
                <a:gd name="connsiteX1" fmla="*/ 810863 w 973040"/>
                <a:gd name="connsiteY1" fmla="*/ 0 h 7524983"/>
                <a:gd name="connsiteX2" fmla="*/ 973040 w 973040"/>
                <a:gd name="connsiteY2" fmla="*/ 162177 h 7524983"/>
                <a:gd name="connsiteX3" fmla="*/ 973040 w 973040"/>
                <a:gd name="connsiteY3" fmla="*/ 7524983 h 7524983"/>
                <a:gd name="connsiteX4" fmla="*/ 973040 w 973040"/>
                <a:gd name="connsiteY4" fmla="*/ 7524983 h 7524983"/>
                <a:gd name="connsiteX5" fmla="*/ 0 w 973040"/>
                <a:gd name="connsiteY5" fmla="*/ 7524983 h 7524983"/>
                <a:gd name="connsiteX6" fmla="*/ 0 w 973040"/>
                <a:gd name="connsiteY6" fmla="*/ 7524983 h 7524983"/>
                <a:gd name="connsiteX7" fmla="*/ 0 w 973040"/>
                <a:gd name="connsiteY7" fmla="*/ 162177 h 7524983"/>
                <a:gd name="connsiteX8" fmla="*/ 162177 w 973040"/>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40" h="7524983">
                  <a:moveTo>
                    <a:pt x="973040" y="1254195"/>
                  </a:moveTo>
                  <a:lnTo>
                    <a:pt x="973040" y="6270788"/>
                  </a:lnTo>
                  <a:cubicBezTo>
                    <a:pt x="973040" y="6963460"/>
                    <a:pt x="963651" y="7524979"/>
                    <a:pt x="952069" y="7524979"/>
                  </a:cubicBezTo>
                  <a:lnTo>
                    <a:pt x="0" y="7524979"/>
                  </a:lnTo>
                  <a:lnTo>
                    <a:pt x="0" y="7524979"/>
                  </a:lnTo>
                  <a:lnTo>
                    <a:pt x="0" y="4"/>
                  </a:lnTo>
                  <a:lnTo>
                    <a:pt x="0" y="4"/>
                  </a:lnTo>
                  <a:lnTo>
                    <a:pt x="952069" y="4"/>
                  </a:lnTo>
                  <a:cubicBezTo>
                    <a:pt x="963651" y="4"/>
                    <a:pt x="973040" y="561523"/>
                    <a:pt x="973040" y="1254195"/>
                  </a:cubicBezTo>
                  <a:close/>
                </a:path>
              </a:pathLst>
            </a:custGeom>
            <a:ln>
              <a:solidFill>
                <a:srgbClr val="DDA147"/>
              </a:solidFill>
            </a:ln>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00" rIns="60200" bIns="60201" numCol="1" spcCol="1270" anchor="ctr" anchorCtr="0">
              <a:noAutofit/>
            </a:bodyPr>
            <a:lstStyle/>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Invariant feature detection</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Reduces Overfitting</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21" name="Ελεύθερη σχεδίαση: Σχήμα 20">
              <a:extLst>
                <a:ext uri="{FF2B5EF4-FFF2-40B4-BE49-F238E27FC236}">
                  <a16:creationId xmlns:a16="http://schemas.microsoft.com/office/drawing/2014/main" id="{2BDD518A-1258-426A-AD82-5994EB92CCF4}"/>
                </a:ext>
              </a:extLst>
            </p:cNvPr>
            <p:cNvSpPr/>
            <p:nvPr/>
          </p:nvSpPr>
          <p:spPr>
            <a:xfrm>
              <a:off x="-735074" y="2602654"/>
              <a:ext cx="3277367" cy="1496985"/>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p:spPr>
          <p:style>
            <a:lnRef idx="1">
              <a:schemeClr val="accent4"/>
            </a:lnRef>
            <a:fillRef idx="3">
              <a:schemeClr val="accent4"/>
            </a:fillRef>
            <a:effectRef idx="2">
              <a:schemeClr val="accent4"/>
            </a:effectRef>
            <a:fontRef idx="minor">
              <a:schemeClr val="lt1"/>
            </a:fontRef>
          </p:style>
          <p:txBody>
            <a:bodyPr spcFirstLastPara="0" vert="horz" wrap="square" lIns="8891" tIns="532835" rIns="8889" bIns="532834" numCol="1" spcCol="1270" anchor="ctr"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400" b="1" kern="1200" dirty="0" err="1"/>
                <a:t>ReLu</a:t>
              </a:r>
              <a:endParaRPr lang="en-US" sz="1400" b="1" kern="1200" dirty="0"/>
            </a:p>
            <a:p>
              <a:pPr marL="0" lvl="0" indent="0" algn="ctr" defTabSz="622300">
                <a:lnSpc>
                  <a:spcPct val="90000"/>
                </a:lnSpc>
                <a:spcBef>
                  <a:spcPct val="0"/>
                </a:spcBef>
                <a:spcAft>
                  <a:spcPct val="35000"/>
                </a:spcAft>
                <a:buNone/>
              </a:pPr>
              <a:r>
                <a:rPr lang="en-US" sz="1400" b="1" kern="1200" dirty="0"/>
                <a:t>function</a:t>
              </a:r>
              <a:endParaRPr lang="el-GR" sz="1400" b="1" kern="1200" dirty="0"/>
            </a:p>
          </p:txBody>
        </p:sp>
        <p:sp>
          <p:nvSpPr>
            <p:cNvPr id="22" name="Ελεύθερη σχεδίαση: Σχήμα 21">
              <a:extLst>
                <a:ext uri="{FF2B5EF4-FFF2-40B4-BE49-F238E27FC236}">
                  <a16:creationId xmlns:a16="http://schemas.microsoft.com/office/drawing/2014/main" id="{9A8DD019-08E8-476D-9061-1500D68E28A2}"/>
                </a:ext>
              </a:extLst>
            </p:cNvPr>
            <p:cNvSpPr/>
            <p:nvPr/>
          </p:nvSpPr>
          <p:spPr>
            <a:xfrm>
              <a:off x="2542293" y="2602655"/>
              <a:ext cx="7524984" cy="973041"/>
            </a:xfrm>
            <a:custGeom>
              <a:avLst/>
              <a:gdLst>
                <a:gd name="connsiteX0" fmla="*/ 162262 w 973552"/>
                <a:gd name="connsiteY0" fmla="*/ 0 h 7524983"/>
                <a:gd name="connsiteX1" fmla="*/ 811290 w 973552"/>
                <a:gd name="connsiteY1" fmla="*/ 0 h 7524983"/>
                <a:gd name="connsiteX2" fmla="*/ 973552 w 973552"/>
                <a:gd name="connsiteY2" fmla="*/ 162262 h 7524983"/>
                <a:gd name="connsiteX3" fmla="*/ 973552 w 973552"/>
                <a:gd name="connsiteY3" fmla="*/ 7524983 h 7524983"/>
                <a:gd name="connsiteX4" fmla="*/ 973552 w 973552"/>
                <a:gd name="connsiteY4" fmla="*/ 7524983 h 7524983"/>
                <a:gd name="connsiteX5" fmla="*/ 0 w 973552"/>
                <a:gd name="connsiteY5" fmla="*/ 7524983 h 7524983"/>
                <a:gd name="connsiteX6" fmla="*/ 0 w 973552"/>
                <a:gd name="connsiteY6" fmla="*/ 7524983 h 7524983"/>
                <a:gd name="connsiteX7" fmla="*/ 0 w 973552"/>
                <a:gd name="connsiteY7" fmla="*/ 162262 h 7524983"/>
                <a:gd name="connsiteX8" fmla="*/ 162262 w 973552"/>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552" h="7524983">
                  <a:moveTo>
                    <a:pt x="973552" y="1254192"/>
                  </a:moveTo>
                  <a:lnTo>
                    <a:pt x="973552" y="6270791"/>
                  </a:lnTo>
                  <a:cubicBezTo>
                    <a:pt x="973552" y="6963461"/>
                    <a:pt x="964153" y="7524979"/>
                    <a:pt x="952559" y="7524979"/>
                  </a:cubicBezTo>
                  <a:lnTo>
                    <a:pt x="0" y="7524979"/>
                  </a:lnTo>
                  <a:lnTo>
                    <a:pt x="0" y="7524979"/>
                  </a:lnTo>
                  <a:lnTo>
                    <a:pt x="0" y="4"/>
                  </a:lnTo>
                  <a:lnTo>
                    <a:pt x="0" y="4"/>
                  </a:lnTo>
                  <a:lnTo>
                    <a:pt x="952559" y="4"/>
                  </a:lnTo>
                  <a:cubicBezTo>
                    <a:pt x="964153" y="4"/>
                    <a:pt x="973552" y="561522"/>
                    <a:pt x="973552" y="1254192"/>
                  </a:cubicBezTo>
                  <a:close/>
                </a:path>
              </a:pathLst>
            </a:custGeom>
          </p:spPr>
          <p:style>
            <a:lnRef idx="2">
              <a:schemeClr val="accent3">
                <a:shade val="80000"/>
                <a:hueOff val="-247513"/>
                <a:satOff val="-20719"/>
                <a:lumOff val="1260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25" rIns="60225" bIns="60226" numCol="1" spcCol="1270" anchor="ctr" anchorCtr="0">
              <a:noAutofit/>
            </a:bodyPr>
            <a:lstStyle/>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Forwards important information</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Speeds up training process</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23" name="Ελεύθερη σχεδίαση: Σχήμα 22">
              <a:extLst>
                <a:ext uri="{FF2B5EF4-FFF2-40B4-BE49-F238E27FC236}">
                  <a16:creationId xmlns:a16="http://schemas.microsoft.com/office/drawing/2014/main" id="{A5718148-9282-4798-9F20-7405DEC7D4BB}"/>
                </a:ext>
              </a:extLst>
            </p:cNvPr>
            <p:cNvSpPr/>
            <p:nvPr/>
          </p:nvSpPr>
          <p:spPr>
            <a:xfrm>
              <a:off x="-735071" y="3955659"/>
              <a:ext cx="3277367" cy="1496985"/>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p:spPr>
          <p:style>
            <a:lnRef idx="1">
              <a:schemeClr val="accent2"/>
            </a:lnRef>
            <a:fillRef idx="3">
              <a:schemeClr val="accent2"/>
            </a:fillRef>
            <a:effectRef idx="2">
              <a:schemeClr val="accent2"/>
            </a:effectRef>
            <a:fontRef idx="minor">
              <a:schemeClr val="lt1"/>
            </a:fontRef>
          </p:style>
          <p:txBody>
            <a:bodyPr spcFirstLastPara="0" vert="horz" wrap="square" lIns="9526" tIns="533470" rIns="9524" bIns="533469" numCol="1" spcCol="1270" anchor="ctr" anchorCtr="0">
              <a:noAutofit/>
            </a:bodyPr>
            <a:lstStyle/>
            <a:p>
              <a:pPr marL="0" lvl="0" indent="0" algn="ctr" defTabSz="666750">
                <a:lnSpc>
                  <a:spcPct val="90000"/>
                </a:lnSpc>
                <a:spcBef>
                  <a:spcPct val="0"/>
                </a:spcBef>
                <a:spcAft>
                  <a:spcPct val="35000"/>
                </a:spcAft>
                <a:buNone/>
              </a:pPr>
              <a:r>
                <a:rPr lang="en-US" sz="1500" b="1" kern="1200" dirty="0"/>
                <a:t>Max Pooling</a:t>
              </a:r>
              <a:endParaRPr lang="el-GR" sz="1500" b="1" kern="1200" dirty="0"/>
            </a:p>
          </p:txBody>
        </p:sp>
        <p:sp>
          <p:nvSpPr>
            <p:cNvPr id="24" name="Ελεύθερη σχεδίαση: Σχήμα 23">
              <a:extLst>
                <a:ext uri="{FF2B5EF4-FFF2-40B4-BE49-F238E27FC236}">
                  <a16:creationId xmlns:a16="http://schemas.microsoft.com/office/drawing/2014/main" id="{7160613D-6453-4FF4-8AC8-FB805328F596}"/>
                </a:ext>
              </a:extLst>
            </p:cNvPr>
            <p:cNvSpPr/>
            <p:nvPr/>
          </p:nvSpPr>
          <p:spPr>
            <a:xfrm>
              <a:off x="2542293" y="3955660"/>
              <a:ext cx="7524984" cy="973041"/>
            </a:xfrm>
            <a:custGeom>
              <a:avLst/>
              <a:gdLst>
                <a:gd name="connsiteX0" fmla="*/ 162177 w 973040"/>
                <a:gd name="connsiteY0" fmla="*/ 0 h 7524983"/>
                <a:gd name="connsiteX1" fmla="*/ 810863 w 973040"/>
                <a:gd name="connsiteY1" fmla="*/ 0 h 7524983"/>
                <a:gd name="connsiteX2" fmla="*/ 973040 w 973040"/>
                <a:gd name="connsiteY2" fmla="*/ 162177 h 7524983"/>
                <a:gd name="connsiteX3" fmla="*/ 973040 w 973040"/>
                <a:gd name="connsiteY3" fmla="*/ 7524983 h 7524983"/>
                <a:gd name="connsiteX4" fmla="*/ 973040 w 973040"/>
                <a:gd name="connsiteY4" fmla="*/ 7524983 h 7524983"/>
                <a:gd name="connsiteX5" fmla="*/ 0 w 973040"/>
                <a:gd name="connsiteY5" fmla="*/ 7524983 h 7524983"/>
                <a:gd name="connsiteX6" fmla="*/ 0 w 973040"/>
                <a:gd name="connsiteY6" fmla="*/ 7524983 h 7524983"/>
                <a:gd name="connsiteX7" fmla="*/ 0 w 973040"/>
                <a:gd name="connsiteY7" fmla="*/ 162177 h 7524983"/>
                <a:gd name="connsiteX8" fmla="*/ 162177 w 973040"/>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40" h="7524983">
                  <a:moveTo>
                    <a:pt x="973040" y="1254195"/>
                  </a:moveTo>
                  <a:lnTo>
                    <a:pt x="973040" y="6270788"/>
                  </a:lnTo>
                  <a:cubicBezTo>
                    <a:pt x="973040" y="6963460"/>
                    <a:pt x="963651" y="7524979"/>
                    <a:pt x="952069" y="7524979"/>
                  </a:cubicBezTo>
                  <a:lnTo>
                    <a:pt x="0" y="7524979"/>
                  </a:lnTo>
                  <a:lnTo>
                    <a:pt x="0" y="7524979"/>
                  </a:lnTo>
                  <a:lnTo>
                    <a:pt x="0" y="4"/>
                  </a:lnTo>
                  <a:lnTo>
                    <a:pt x="0" y="4"/>
                  </a:lnTo>
                  <a:lnTo>
                    <a:pt x="952069" y="4"/>
                  </a:lnTo>
                  <a:cubicBezTo>
                    <a:pt x="963651" y="4"/>
                    <a:pt x="973040" y="561523"/>
                    <a:pt x="973040" y="1254195"/>
                  </a:cubicBezTo>
                  <a:close/>
                </a:path>
              </a:pathLst>
            </a:custGeom>
          </p:spPr>
          <p:style>
            <a:lnRef idx="2">
              <a:schemeClr val="accent3">
                <a:shade val="80000"/>
                <a:hueOff val="-495026"/>
                <a:satOff val="-41438"/>
                <a:lumOff val="252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00" rIns="60200" bIns="60201" numCol="1" spcCol="1270" anchor="ctr" anchorCtr="0">
              <a:noAutofit/>
            </a:bodyPr>
            <a:lstStyle/>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Reduces the dimensions of the final product</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25" name="Ελεύθερη σχεδίαση: Σχήμα 24">
              <a:extLst>
                <a:ext uri="{FF2B5EF4-FFF2-40B4-BE49-F238E27FC236}">
                  <a16:creationId xmlns:a16="http://schemas.microsoft.com/office/drawing/2014/main" id="{682D87C8-2C14-49AD-9BBF-EB865FC9187C}"/>
                </a:ext>
              </a:extLst>
            </p:cNvPr>
            <p:cNvSpPr/>
            <p:nvPr/>
          </p:nvSpPr>
          <p:spPr>
            <a:xfrm>
              <a:off x="-735068" y="5308665"/>
              <a:ext cx="3277364" cy="1496985"/>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p:spPr>
          <p:style>
            <a:lnRef idx="2">
              <a:schemeClr val="accent3">
                <a:shade val="80000"/>
                <a:hueOff val="-742539"/>
                <a:satOff val="-62157"/>
                <a:lumOff val="37828"/>
                <a:alphaOff val="0"/>
              </a:schemeClr>
            </a:lnRef>
            <a:fillRef idx="1">
              <a:schemeClr val="accent3">
                <a:shade val="80000"/>
                <a:hueOff val="-742539"/>
                <a:satOff val="-62157"/>
                <a:lumOff val="37828"/>
                <a:alphaOff val="0"/>
              </a:schemeClr>
            </a:fillRef>
            <a:effectRef idx="0">
              <a:schemeClr val="accent3">
                <a:shade val="80000"/>
                <a:hueOff val="-742539"/>
                <a:satOff val="-62157"/>
                <a:lumOff val="37828"/>
                <a:alphaOff val="0"/>
              </a:schemeClr>
            </a:effectRef>
            <a:fontRef idx="minor">
              <a:schemeClr val="lt1"/>
            </a:fontRef>
          </p:style>
          <p:txBody>
            <a:bodyPr spcFirstLastPara="0" vert="horz" wrap="square" lIns="9526" tIns="533470" rIns="9524" bIns="533469"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Classification</a:t>
              </a:r>
              <a:endParaRPr lang="el-GR" sz="1500" b="1" kern="1200" dirty="0">
                <a:solidFill>
                  <a:schemeClr val="bg1"/>
                </a:solidFill>
              </a:endParaRPr>
            </a:p>
          </p:txBody>
        </p:sp>
        <p:sp>
          <p:nvSpPr>
            <p:cNvPr id="26" name="Ελεύθερη σχεδίαση: Σχήμα 25">
              <a:extLst>
                <a:ext uri="{FF2B5EF4-FFF2-40B4-BE49-F238E27FC236}">
                  <a16:creationId xmlns:a16="http://schemas.microsoft.com/office/drawing/2014/main" id="{E1092032-6143-4212-818C-0F7216AA7484}"/>
                </a:ext>
              </a:extLst>
            </p:cNvPr>
            <p:cNvSpPr/>
            <p:nvPr/>
          </p:nvSpPr>
          <p:spPr>
            <a:xfrm>
              <a:off x="2542293" y="5308664"/>
              <a:ext cx="7524984" cy="973041"/>
            </a:xfrm>
            <a:custGeom>
              <a:avLst/>
              <a:gdLst>
                <a:gd name="connsiteX0" fmla="*/ 162177 w 973040"/>
                <a:gd name="connsiteY0" fmla="*/ 0 h 7524983"/>
                <a:gd name="connsiteX1" fmla="*/ 810863 w 973040"/>
                <a:gd name="connsiteY1" fmla="*/ 0 h 7524983"/>
                <a:gd name="connsiteX2" fmla="*/ 973040 w 973040"/>
                <a:gd name="connsiteY2" fmla="*/ 162177 h 7524983"/>
                <a:gd name="connsiteX3" fmla="*/ 973040 w 973040"/>
                <a:gd name="connsiteY3" fmla="*/ 7524983 h 7524983"/>
                <a:gd name="connsiteX4" fmla="*/ 973040 w 973040"/>
                <a:gd name="connsiteY4" fmla="*/ 7524983 h 7524983"/>
                <a:gd name="connsiteX5" fmla="*/ 0 w 973040"/>
                <a:gd name="connsiteY5" fmla="*/ 7524983 h 7524983"/>
                <a:gd name="connsiteX6" fmla="*/ 0 w 973040"/>
                <a:gd name="connsiteY6" fmla="*/ 7524983 h 7524983"/>
                <a:gd name="connsiteX7" fmla="*/ 0 w 973040"/>
                <a:gd name="connsiteY7" fmla="*/ 162177 h 7524983"/>
                <a:gd name="connsiteX8" fmla="*/ 162177 w 973040"/>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40" h="7524983">
                  <a:moveTo>
                    <a:pt x="973040" y="1254195"/>
                  </a:moveTo>
                  <a:lnTo>
                    <a:pt x="973040" y="6270788"/>
                  </a:lnTo>
                  <a:cubicBezTo>
                    <a:pt x="973040" y="6963460"/>
                    <a:pt x="963651" y="7524979"/>
                    <a:pt x="952069" y="7524979"/>
                  </a:cubicBezTo>
                  <a:lnTo>
                    <a:pt x="0" y="7524979"/>
                  </a:lnTo>
                  <a:lnTo>
                    <a:pt x="0" y="7524979"/>
                  </a:lnTo>
                  <a:lnTo>
                    <a:pt x="0" y="4"/>
                  </a:lnTo>
                  <a:lnTo>
                    <a:pt x="0" y="4"/>
                  </a:lnTo>
                  <a:lnTo>
                    <a:pt x="952069" y="4"/>
                  </a:lnTo>
                  <a:cubicBezTo>
                    <a:pt x="963651" y="4"/>
                    <a:pt x="973040" y="561523"/>
                    <a:pt x="973040" y="1254195"/>
                  </a:cubicBezTo>
                  <a:close/>
                </a:path>
              </a:pathLst>
            </a:custGeom>
          </p:spPr>
          <p:style>
            <a:lnRef idx="2">
              <a:schemeClr val="accent3">
                <a:shade val="80000"/>
                <a:hueOff val="-742539"/>
                <a:satOff val="-62157"/>
                <a:lumOff val="378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00" rIns="60200" bIns="60201" numCol="1" spcCol="1270" anchor="ctr" anchorCtr="0">
              <a:noAutofit/>
            </a:bodyPr>
            <a:lstStyle/>
            <a:p>
              <a:pPr marL="228600" lvl="1" indent="-228600" algn="l" defTabSz="889000">
                <a:lnSpc>
                  <a:spcPct val="90000"/>
                </a:lnSpc>
                <a:spcBef>
                  <a:spcPct val="0"/>
                </a:spcBef>
                <a:spcAft>
                  <a:spcPct val="15000"/>
                </a:spcAft>
                <a:buChar char="•"/>
              </a:pP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Via SoftMax Activation function the image is classified</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171450" lvl="1" indent="-171450" algn="l" defTabSz="800100">
                <a:lnSpc>
                  <a:spcPct val="90000"/>
                </a:lnSpc>
                <a:spcBef>
                  <a:spcPct val="0"/>
                </a:spcBef>
                <a:spcAft>
                  <a:spcPct val="15000"/>
                </a:spcAft>
                <a:buChar char="•"/>
              </a:pPr>
              <a:endParaRPr lang="el-GR" sz="1800" kern="1200" dirty="0"/>
            </a:p>
          </p:txBody>
        </p:sp>
      </p:grpSp>
      <p:sp>
        <p:nvSpPr>
          <p:cNvPr id="3" name="Ορθογώνιο 2">
            <a:extLst>
              <a:ext uri="{FF2B5EF4-FFF2-40B4-BE49-F238E27FC236}">
                <a16:creationId xmlns:a16="http://schemas.microsoft.com/office/drawing/2014/main" id="{4B51DFFD-9EF2-4B11-9859-70ED3A5D47D6}"/>
              </a:ext>
            </a:extLst>
          </p:cNvPr>
          <p:cNvSpPr/>
          <p:nvPr/>
        </p:nvSpPr>
        <p:spPr>
          <a:xfrm>
            <a:off x="6843353" y="4227451"/>
            <a:ext cx="273136" cy="212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latin typeface="Aharoni" panose="02010803020104030203" pitchFamily="2" charset="-79"/>
                <a:cs typeface="Aharoni" panose="02010803020104030203" pitchFamily="2" charset="-79"/>
              </a:rPr>
              <a:t>7</a:t>
            </a:r>
            <a:endParaRPr lang="el-GR" sz="1400" b="1" dirty="0">
              <a:solidFill>
                <a:sysClr val="windowText" lastClr="000000"/>
              </a:solidFill>
              <a:cs typeface="Aharoni" panose="02010803020104030203" pitchFamily="2" charset="-79"/>
            </a:endParaRPr>
          </a:p>
        </p:txBody>
      </p:sp>
    </p:spTree>
    <p:extLst>
      <p:ext uri="{BB962C8B-B14F-4D97-AF65-F5344CB8AC3E}">
        <p14:creationId xmlns:p14="http://schemas.microsoft.com/office/powerpoint/2010/main" val="65780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747203" y="1593531"/>
            <a:ext cx="878741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In this report we have built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three</a:t>
            </a:r>
            <a:r>
              <a:rPr lang="en-US" sz="2400" dirty="0">
                <a:solidFill>
                  <a:sysClr val="windowText" lastClr="000000"/>
                </a:solidFill>
                <a:latin typeface="Baskerville Old Face" panose="02020602080505020303" pitchFamily="18" charset="0"/>
                <a:cs typeface="DaunPenh" panose="020B0604020202020204" pitchFamily="2" charset="0"/>
              </a:rPr>
              <a:t> </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differentiated Convolutional neural network (CNN) models.</a:t>
            </a: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graphicFrame>
        <p:nvGraphicFramePr>
          <p:cNvPr id="24" name="Διάγραμμα 23">
            <a:extLst>
              <a:ext uri="{FF2B5EF4-FFF2-40B4-BE49-F238E27FC236}">
                <a16:creationId xmlns:a16="http://schemas.microsoft.com/office/drawing/2014/main" id="{2BF6569B-B8B2-4916-A619-ED59A4852BE2}"/>
              </a:ext>
            </a:extLst>
          </p:cNvPr>
          <p:cNvGraphicFramePr/>
          <p:nvPr>
            <p:extLst>
              <p:ext uri="{D42A27DB-BD31-4B8C-83A1-F6EECF244321}">
                <p14:modId xmlns:p14="http://schemas.microsoft.com/office/powerpoint/2010/main" val="2395461847"/>
              </p:ext>
            </p:extLst>
          </p:nvPr>
        </p:nvGraphicFramePr>
        <p:xfrm>
          <a:off x="4522825" y="2224546"/>
          <a:ext cx="7291017" cy="4570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8F087000-86F1-4D7D-8EDD-1D4EEAFAF677}"/>
              </a:ext>
            </a:extLst>
          </p:cNvPr>
          <p:cNvSpPr txBox="1"/>
          <p:nvPr/>
        </p:nvSpPr>
        <p:spPr>
          <a:xfrm>
            <a:off x="4968250" y="2820836"/>
            <a:ext cx="554892" cy="584775"/>
          </a:xfrm>
          <a:prstGeom prst="rect">
            <a:avLst/>
          </a:prstGeom>
          <a:noFill/>
        </p:spPr>
        <p:txBody>
          <a:bodyPr wrap="square" rtlCol="0">
            <a:spAutoFit/>
          </a:bodyPr>
          <a:lstStyle/>
          <a:p>
            <a:r>
              <a:rPr lang="en-US" sz="3200" b="1" dirty="0">
                <a:solidFill>
                  <a:schemeClr val="accent3">
                    <a:lumMod val="75000"/>
                  </a:schemeClr>
                </a:solidFill>
              </a:rPr>
              <a:t>1</a:t>
            </a:r>
            <a:endParaRPr lang="el-GR" b="1" dirty="0">
              <a:solidFill>
                <a:schemeClr val="accent3">
                  <a:lumMod val="75000"/>
                </a:schemeClr>
              </a:solidFill>
            </a:endParaRPr>
          </a:p>
        </p:txBody>
      </p:sp>
      <p:sp>
        <p:nvSpPr>
          <p:cNvPr id="14" name="TextBox 13">
            <a:extLst>
              <a:ext uri="{FF2B5EF4-FFF2-40B4-BE49-F238E27FC236}">
                <a16:creationId xmlns:a16="http://schemas.microsoft.com/office/drawing/2014/main" id="{BC60ED90-3E3B-445B-927F-BE3F02A0B9EA}"/>
              </a:ext>
            </a:extLst>
          </p:cNvPr>
          <p:cNvSpPr txBox="1"/>
          <p:nvPr/>
        </p:nvSpPr>
        <p:spPr>
          <a:xfrm>
            <a:off x="5245696" y="4104571"/>
            <a:ext cx="554892" cy="584775"/>
          </a:xfrm>
          <a:prstGeom prst="rect">
            <a:avLst/>
          </a:prstGeom>
          <a:noFill/>
        </p:spPr>
        <p:txBody>
          <a:bodyPr wrap="square" rtlCol="0">
            <a:spAutoFit/>
          </a:bodyPr>
          <a:lstStyle/>
          <a:p>
            <a:r>
              <a:rPr lang="en-US" sz="3200" b="1" dirty="0">
                <a:solidFill>
                  <a:srgbClr val="DF985C"/>
                </a:solidFill>
              </a:rPr>
              <a:t>2</a:t>
            </a:r>
            <a:endParaRPr lang="el-GR" b="1" dirty="0">
              <a:solidFill>
                <a:srgbClr val="DF985C"/>
              </a:solidFill>
            </a:endParaRPr>
          </a:p>
        </p:txBody>
      </p:sp>
      <p:sp>
        <p:nvSpPr>
          <p:cNvPr id="15" name="TextBox 14">
            <a:extLst>
              <a:ext uri="{FF2B5EF4-FFF2-40B4-BE49-F238E27FC236}">
                <a16:creationId xmlns:a16="http://schemas.microsoft.com/office/drawing/2014/main" id="{4E91920C-D0CC-454A-B4CC-1CFDACE362F0}"/>
              </a:ext>
            </a:extLst>
          </p:cNvPr>
          <p:cNvSpPr txBox="1"/>
          <p:nvPr/>
        </p:nvSpPr>
        <p:spPr>
          <a:xfrm>
            <a:off x="4914574" y="5586123"/>
            <a:ext cx="554892" cy="584775"/>
          </a:xfrm>
          <a:prstGeom prst="rect">
            <a:avLst/>
          </a:prstGeom>
          <a:noFill/>
        </p:spPr>
        <p:txBody>
          <a:bodyPr wrap="square" rtlCol="0">
            <a:spAutoFit/>
          </a:bodyPr>
          <a:lstStyle/>
          <a:p>
            <a:r>
              <a:rPr lang="en-US" sz="3200" b="1" dirty="0">
                <a:solidFill>
                  <a:srgbClr val="936F5B"/>
                </a:solidFill>
              </a:rPr>
              <a:t>3</a:t>
            </a:r>
            <a:endParaRPr lang="el-GR" b="1" dirty="0">
              <a:solidFill>
                <a:srgbClr val="936F5B"/>
              </a:solidFill>
            </a:endParaRP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C</a:t>
            </a:r>
            <a:r>
              <a:rPr kumimoji="0" lang="en-US" sz="3000" b="1" i="0" u="none" strike="noStrike" kern="1200" cap="none" spc="0" normalizeH="0" baseline="0" noProof="0" dirty="0" err="1">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onvolutional</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neural network (CNN)</a:t>
            </a:r>
          </a:p>
        </p:txBody>
      </p:sp>
      <p:pic>
        <p:nvPicPr>
          <p:cNvPr id="12" name="Εικόνα 11">
            <a:extLst>
              <a:ext uri="{FF2B5EF4-FFF2-40B4-BE49-F238E27FC236}">
                <a16:creationId xmlns:a16="http://schemas.microsoft.com/office/drawing/2014/main" id="{5D1E1D1D-CBAE-4A11-A84F-9F20571D1349}"/>
              </a:ext>
            </a:extLst>
          </p:cNvPr>
          <p:cNvPicPr>
            <a:picLocks noChangeAspect="1"/>
          </p:cNvPicPr>
          <p:nvPr/>
        </p:nvPicPr>
        <p:blipFill rotWithShape="1">
          <a:blip r:embed="rId7">
            <a:clrChange>
              <a:clrFrom>
                <a:srgbClr val="EDEDED"/>
              </a:clrFrom>
              <a:clrTo>
                <a:srgbClr val="EDEDED">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230" r="1005"/>
          <a:stretch/>
        </p:blipFill>
        <p:spPr>
          <a:xfrm>
            <a:off x="1200150" y="3086427"/>
            <a:ext cx="2946435" cy="2428217"/>
          </a:xfrm>
          <a:prstGeom prst="rect">
            <a:avLst/>
          </a:prstGeom>
        </p:spPr>
      </p:pic>
    </p:spTree>
    <p:extLst>
      <p:ext uri="{BB962C8B-B14F-4D97-AF65-F5344CB8AC3E}">
        <p14:creationId xmlns:p14="http://schemas.microsoft.com/office/powerpoint/2010/main" val="1396540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502445" y="5541168"/>
            <a:ext cx="1819276" cy="814388"/>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502445" y="4978021"/>
            <a:ext cx="1819276" cy="814387"/>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318579" y="5459268"/>
            <a:ext cx="428625" cy="433517"/>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772180" y="101540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772180" y="33323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444795" y="976544"/>
            <a:ext cx="428625" cy="372678"/>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5986363"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795417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 (CNN)</a:t>
            </a:r>
          </a:p>
        </p:txBody>
      </p:sp>
      <p:sp>
        <p:nvSpPr>
          <p:cNvPr id="18" name="Θέση περιεχομένου 2">
            <a:extLst>
              <a:ext uri="{FF2B5EF4-FFF2-40B4-BE49-F238E27FC236}">
                <a16:creationId xmlns:a16="http://schemas.microsoft.com/office/drawing/2014/main" id="{DD1304F4-B482-4315-A819-807C96432DED}"/>
              </a:ext>
            </a:extLst>
          </p:cNvPr>
          <p:cNvSpPr txBox="1">
            <a:spLocks/>
          </p:cNvSpPr>
          <p:nvPr/>
        </p:nvSpPr>
        <p:spPr>
          <a:xfrm>
            <a:off x="1425782" y="1703858"/>
            <a:ext cx="5907314" cy="4460361"/>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endParaRPr lang="en-US" sz="2400" dirty="0">
              <a:ln>
                <a:noFill/>
              </a:ln>
              <a:solidFill>
                <a:sysClr val="windowText" lastClr="000000"/>
              </a:solidFill>
              <a:effectLst/>
              <a:latin typeface="Baskerville Old Face" panose="02020602080505020303" pitchFamily="18" charset="0"/>
              <a:cs typeface="DaunPenh" panose="020B0604020202020204" pitchFamily="2" charset="0"/>
            </a:endParaRPr>
          </a:p>
        </p:txBody>
      </p:sp>
      <p:sp>
        <p:nvSpPr>
          <p:cNvPr id="23" name="Ορθογώνιο: Ψαλίδισμα διαγώνιων γωνιών 22">
            <a:extLst>
              <a:ext uri="{FF2B5EF4-FFF2-40B4-BE49-F238E27FC236}">
                <a16:creationId xmlns:a16="http://schemas.microsoft.com/office/drawing/2014/main" id="{8376EA8D-863F-4BF2-839C-4819AFC0A9BE}"/>
              </a:ext>
            </a:extLst>
          </p:cNvPr>
          <p:cNvSpPr/>
          <p:nvPr/>
        </p:nvSpPr>
        <p:spPr>
          <a:xfrm>
            <a:off x="1176374" y="1487379"/>
            <a:ext cx="2027366" cy="705151"/>
          </a:xfrm>
          <a:prstGeom prst="snip2Diag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b="1" dirty="0"/>
              <a:t>Building the model</a:t>
            </a:r>
            <a:endParaRPr lang="el-GR" b="1" dirty="0"/>
          </a:p>
        </p:txBody>
      </p:sp>
      <p:sp>
        <p:nvSpPr>
          <p:cNvPr id="26" name="Ορθογώνιο 25">
            <a:extLst>
              <a:ext uri="{FF2B5EF4-FFF2-40B4-BE49-F238E27FC236}">
                <a16:creationId xmlns:a16="http://schemas.microsoft.com/office/drawing/2014/main" id="{F59D1FD6-70A0-42E5-8E27-2E69A9B8EDAF}"/>
              </a:ext>
            </a:extLst>
          </p:cNvPr>
          <p:cNvSpPr/>
          <p:nvPr/>
        </p:nvSpPr>
        <p:spPr>
          <a:xfrm>
            <a:off x="1456555" y="2100481"/>
            <a:ext cx="4125655" cy="3728120"/>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2-dimensional convolutional layer with 32 neurons with kernel size of 3X3 and with ReLu activation</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2-dimensional convolutional layer with  64 neurons with kernel size of 3X3, with ReLu activation</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Max Pooling layer with 2*2 filters and stride 2 to cut the size of the convolutional layers</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dropout to regularize the model and avoid the issue of overfitting</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Then we flatten the MaxPooling Layer</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Another Dense layer of 128 neurons with Relu activation</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a:t>
            </a:r>
            <a:r>
              <a:rPr lang="en-US" sz="1400" dirty="0" err="1">
                <a:solidFill>
                  <a:sysClr val="windowText" lastClr="000000"/>
                </a:solidFill>
                <a:latin typeface="Baskerville Old Face" panose="02020602080505020303" pitchFamily="18" charset="0"/>
                <a:cs typeface="DaunPenh" panose="020B0604020202020204" pitchFamily="2" charset="0"/>
              </a:rPr>
              <a:t>Softmax</a:t>
            </a:r>
            <a:r>
              <a:rPr lang="en-US" sz="1400" dirty="0">
                <a:solidFill>
                  <a:sysClr val="windowText" lastClr="000000"/>
                </a:solidFill>
                <a:latin typeface="Baskerville Old Face" panose="02020602080505020303" pitchFamily="18" charset="0"/>
                <a:cs typeface="DaunPenh" panose="020B0604020202020204" pitchFamily="2" charset="0"/>
              </a:rPr>
              <a:t> Activation to make the probabilities</a:t>
            </a:r>
            <a:endParaRPr lang="el-GR" sz="2400" dirty="0">
              <a:solidFill>
                <a:sysClr val="windowText" lastClr="000000"/>
              </a:solidFill>
              <a:cs typeface="DaunPenh" panose="020B0604020202020204" pitchFamily="2" charset="0"/>
            </a:endParaRPr>
          </a:p>
        </p:txBody>
      </p:sp>
      <p:sp>
        <p:nvSpPr>
          <p:cNvPr id="29" name="Ορθογώνιο 28">
            <a:extLst>
              <a:ext uri="{FF2B5EF4-FFF2-40B4-BE49-F238E27FC236}">
                <a16:creationId xmlns:a16="http://schemas.microsoft.com/office/drawing/2014/main" id="{BBD7B221-AE95-43D0-9EED-F8888C8639B2}"/>
              </a:ext>
            </a:extLst>
          </p:cNvPr>
          <p:cNvSpPr/>
          <p:nvPr/>
        </p:nvSpPr>
        <p:spPr>
          <a:xfrm>
            <a:off x="6510632" y="2100482"/>
            <a:ext cx="4125655" cy="3728118"/>
          </a:xfrm>
          <a:prstGeom prst="rect">
            <a:avLst/>
          </a:prstGeom>
          <a:solidFill>
            <a:schemeClr val="bg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lvl="0" indent="-342900">
              <a:buFont typeface="+mj-lt"/>
              <a:buAutoNum type="arabicPeriod"/>
            </a:pPr>
            <a:endParaRPr lang="en-US" sz="1400" b="1" dirty="0">
              <a:solidFill>
                <a:sysClr val="windowText" lastClr="000000"/>
              </a:solidFill>
              <a:latin typeface="Baskerville Old Face" panose="02020602080505020303" pitchFamily="18" charset="0"/>
              <a:cs typeface="DaunPenh" panose="020B0604020202020204" pitchFamily="2" charset="0"/>
            </a:endParaRPr>
          </a:p>
          <a:p>
            <a:pPr marL="342900" lvl="0" indent="-342900">
              <a:buFont typeface="+mj-lt"/>
              <a:buAutoNum type="arabicPeriod"/>
            </a:pPr>
            <a:r>
              <a:rPr lang="en-US" sz="1400" b="1" dirty="0">
                <a:solidFill>
                  <a:sysClr val="windowText" lastClr="000000"/>
                </a:solidFill>
                <a:latin typeface="Baskerville Old Face" panose="02020602080505020303" pitchFamily="18" charset="0"/>
                <a:cs typeface="DaunPenh" panose="020B0604020202020204" pitchFamily="2" charset="0"/>
              </a:rPr>
              <a:t>Optimizer</a:t>
            </a:r>
            <a:r>
              <a:rPr lang="en-US" sz="1400" dirty="0">
                <a:solidFill>
                  <a:sysClr val="windowText" lastClr="000000"/>
                </a:solidFill>
                <a:latin typeface="Baskerville Old Face" panose="02020602080505020303" pitchFamily="18" charset="0"/>
                <a:cs typeface="DaunPenh" panose="020B0604020202020204" pitchFamily="2" charset="0"/>
              </a:rPr>
              <a:t>: Optimizes the accuracy of a model by controlling the learning rate. In this project we used ‘</a:t>
            </a:r>
            <a:r>
              <a:rPr lang="en-US" sz="1400" dirty="0" err="1">
                <a:solidFill>
                  <a:sysClr val="windowText" lastClr="000000"/>
                </a:solidFill>
                <a:latin typeface="Baskerville Old Face" panose="02020602080505020303" pitchFamily="18" charset="0"/>
                <a:cs typeface="DaunPenh" panose="020B0604020202020204" pitchFamily="2" charset="0"/>
              </a:rPr>
              <a:t>adam</a:t>
            </a:r>
            <a:r>
              <a:rPr lang="en-US" sz="1400" dirty="0">
                <a:solidFill>
                  <a:sysClr val="windowText" lastClr="000000"/>
                </a:solidFill>
                <a:latin typeface="Baskerville Old Face" panose="02020602080505020303" pitchFamily="18" charset="0"/>
                <a:cs typeface="DaunPenh" panose="020B0604020202020204" pitchFamily="2" charset="0"/>
              </a:rPr>
              <a:t>’ as an optimizer as it is widely used and needs little memory.</a:t>
            </a:r>
          </a:p>
          <a:p>
            <a:pPr marL="342900" lvl="0" indent="-342900">
              <a:buFont typeface="+mj-lt"/>
              <a:buAutoNum type="arabicPeriod"/>
            </a:pPr>
            <a:endParaRPr lang="en-US" sz="1400" dirty="0">
              <a:solidFill>
                <a:sysClr val="windowText" lastClr="000000"/>
              </a:solidFill>
              <a:latin typeface="Baskerville Old Face" panose="02020602080505020303" pitchFamily="18" charset="0"/>
              <a:cs typeface="DaunPenh" panose="020B0604020202020204" pitchFamily="2" charset="0"/>
            </a:endParaRPr>
          </a:p>
          <a:p>
            <a:pPr marL="342900" lvl="0" indent="-342900">
              <a:buFont typeface="+mj-lt"/>
              <a:buAutoNum type="arabicPeriod"/>
            </a:pPr>
            <a:r>
              <a:rPr lang="en-US" sz="1400" b="1" dirty="0">
                <a:solidFill>
                  <a:sysClr val="windowText" lastClr="000000"/>
                </a:solidFill>
                <a:latin typeface="Baskerville Old Face" panose="02020602080505020303" pitchFamily="18" charset="0"/>
                <a:cs typeface="DaunPenh" panose="020B0604020202020204" pitchFamily="2" charset="0"/>
              </a:rPr>
              <a:t>Loss Function: </a:t>
            </a:r>
            <a:r>
              <a:rPr lang="en-US" sz="1400" dirty="0">
                <a:solidFill>
                  <a:sysClr val="windowText" lastClr="000000"/>
                </a:solidFill>
                <a:latin typeface="Baskerville Old Face" panose="02020602080505020303" pitchFamily="18" charset="0"/>
                <a:cs typeface="DaunPenh" panose="020B0604020202020204" pitchFamily="2" charset="0"/>
              </a:rPr>
              <a:t>measures the distance that is between the current output of the algorithm and the expected output. We used ‘</a:t>
            </a:r>
            <a:r>
              <a:rPr lang="en-US" sz="1400" dirty="0" err="1">
                <a:solidFill>
                  <a:sysClr val="windowText" lastClr="000000"/>
                </a:solidFill>
                <a:latin typeface="Baskerville Old Face" panose="02020602080505020303" pitchFamily="18" charset="0"/>
                <a:cs typeface="DaunPenh" panose="020B0604020202020204" pitchFamily="2" charset="0"/>
              </a:rPr>
              <a:t>categorical_crossentropy</a:t>
            </a:r>
            <a:r>
              <a:rPr lang="en-US" sz="1400" dirty="0">
                <a:solidFill>
                  <a:sysClr val="windowText" lastClr="000000"/>
                </a:solidFill>
                <a:latin typeface="Baskerville Old Face" panose="02020602080505020303" pitchFamily="18" charset="0"/>
                <a:cs typeface="DaunPenh" panose="020B0604020202020204" pitchFamily="2" charset="0"/>
              </a:rPr>
              <a:t>’ for our loss function which is the most common choice for classification. </a:t>
            </a:r>
          </a:p>
          <a:p>
            <a:pPr marL="342900" lvl="0" indent="-342900">
              <a:buFont typeface="+mj-lt"/>
              <a:buAutoNum type="arabicPeriod"/>
            </a:pPr>
            <a:endParaRPr lang="en-US" sz="1400" dirty="0">
              <a:solidFill>
                <a:sysClr val="windowText" lastClr="000000"/>
              </a:solidFill>
              <a:latin typeface="Baskerville Old Face" panose="02020602080505020303" pitchFamily="18" charset="0"/>
              <a:cs typeface="DaunPenh" panose="020B0604020202020204" pitchFamily="2" charset="0"/>
            </a:endParaRPr>
          </a:p>
          <a:p>
            <a:pPr marL="342900" lvl="0" indent="-342900">
              <a:buFont typeface="+mj-lt"/>
              <a:buAutoNum type="arabicPeriod"/>
            </a:pPr>
            <a:r>
              <a:rPr lang="en-US" sz="1400" b="1" dirty="0">
                <a:solidFill>
                  <a:sysClr val="windowText" lastClr="000000"/>
                </a:solidFill>
                <a:latin typeface="Baskerville Old Face" panose="02020602080505020303" pitchFamily="18" charset="0"/>
                <a:cs typeface="DaunPenh" panose="020B0604020202020204" pitchFamily="2" charset="0"/>
              </a:rPr>
              <a:t>Accuracy: </a:t>
            </a:r>
            <a:r>
              <a:rPr lang="en-US" sz="1400" dirty="0">
                <a:solidFill>
                  <a:sysClr val="windowText" lastClr="000000"/>
                </a:solidFill>
                <a:latin typeface="Baskerville Old Face" panose="02020602080505020303" pitchFamily="18" charset="0"/>
                <a:cs typeface="DaunPenh" panose="020B0604020202020204" pitchFamily="2" charset="0"/>
              </a:rPr>
              <a:t>statistical measure which shows the proportion of correct predictions of a model, thus the closer the accuracy is to value one the better the model is.  </a:t>
            </a:r>
          </a:p>
        </p:txBody>
      </p:sp>
      <p:sp>
        <p:nvSpPr>
          <p:cNvPr id="30" name="Ορθογώνιο: Ψαλίδισμα διαγώνιων γωνιών 29">
            <a:extLst>
              <a:ext uri="{FF2B5EF4-FFF2-40B4-BE49-F238E27FC236}">
                <a16:creationId xmlns:a16="http://schemas.microsoft.com/office/drawing/2014/main" id="{9E874679-5D87-4722-BA51-9F31074B4DDF}"/>
              </a:ext>
            </a:extLst>
          </p:cNvPr>
          <p:cNvSpPr/>
          <p:nvPr/>
        </p:nvSpPr>
        <p:spPr>
          <a:xfrm>
            <a:off x="6259410" y="1487379"/>
            <a:ext cx="2027366" cy="705151"/>
          </a:xfrm>
          <a:prstGeom prst="snip2DiagRect">
            <a:avLst/>
          </a:prstGeom>
          <a:solidFill>
            <a:srgbClr val="935B5E">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b="1" dirty="0"/>
              <a:t>Compiling the model</a:t>
            </a:r>
            <a:endParaRPr lang="el-GR" b="1" dirty="0"/>
          </a:p>
        </p:txBody>
      </p:sp>
      <p:pic>
        <p:nvPicPr>
          <p:cNvPr id="33" name="Γραφικό 32" descr="Διάγραμμα διασποράς με συμπαγές γέμισμα">
            <a:extLst>
              <a:ext uri="{FF2B5EF4-FFF2-40B4-BE49-F238E27FC236}">
                <a16:creationId xmlns:a16="http://schemas.microsoft.com/office/drawing/2014/main" id="{2B0D9BB4-ED40-4161-A58A-AD8C356F0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5520" y="5947940"/>
            <a:ext cx="914400" cy="914400"/>
          </a:xfrm>
          <a:prstGeom prst="rect">
            <a:avLst/>
          </a:prstGeom>
        </p:spPr>
      </p:pic>
      <p:sp>
        <p:nvSpPr>
          <p:cNvPr id="34" name="TextBox 33">
            <a:extLst>
              <a:ext uri="{FF2B5EF4-FFF2-40B4-BE49-F238E27FC236}">
                <a16:creationId xmlns:a16="http://schemas.microsoft.com/office/drawing/2014/main" id="{C3B7F6CF-2272-4786-ABA0-27D487449FBE}"/>
              </a:ext>
            </a:extLst>
          </p:cNvPr>
          <p:cNvSpPr txBox="1"/>
          <p:nvPr/>
        </p:nvSpPr>
        <p:spPr>
          <a:xfrm>
            <a:off x="4161121" y="6049553"/>
            <a:ext cx="4125655" cy="707886"/>
          </a:xfrm>
          <a:prstGeom prst="rect">
            <a:avLst/>
          </a:prstGeom>
          <a:noFill/>
        </p:spPr>
        <p:txBody>
          <a:bodyPr wrap="square" rtlCol="0">
            <a:spAutoFit/>
          </a:bodyPr>
          <a:lstStyle/>
          <a:p>
            <a:r>
              <a:rPr lang="en-US" sz="2000" dirty="0">
                <a:solidFill>
                  <a:sysClr val="windowText" lastClr="000000"/>
                </a:solidFill>
                <a:latin typeface="Baskerville Old Face" panose="02020602080505020303" pitchFamily="18" charset="0"/>
                <a:cs typeface="DaunPenh" panose="020B0604020202020204" pitchFamily="2" charset="0"/>
              </a:rPr>
              <a:t>Now we are ready to fit the training and validation dataset into the model</a:t>
            </a:r>
            <a:endParaRPr lang="el-GR" sz="1400" dirty="0">
              <a:solidFill>
                <a:sysClr val="windowText" lastClr="000000"/>
              </a:solidFill>
              <a:cs typeface="DaunPenh" panose="020B0604020202020204" pitchFamily="2" charset="0"/>
            </a:endParaRPr>
          </a:p>
        </p:txBody>
      </p:sp>
      <p:pic>
        <p:nvPicPr>
          <p:cNvPr id="35" name="Γραφικό 34" descr="Διάγραμμα διασποράς με συμπαγές γέμισμα">
            <a:extLst>
              <a:ext uri="{FF2B5EF4-FFF2-40B4-BE49-F238E27FC236}">
                <a16:creationId xmlns:a16="http://schemas.microsoft.com/office/drawing/2014/main" id="{2866029F-0C56-4EB2-8E5D-1A17CCB5E9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184763" y="5943600"/>
            <a:ext cx="914399" cy="914400"/>
          </a:xfrm>
          <a:prstGeom prst="rect">
            <a:avLst/>
          </a:prstGeom>
        </p:spPr>
      </p:pic>
    </p:spTree>
    <p:extLst>
      <p:ext uri="{BB962C8B-B14F-4D97-AF65-F5344CB8AC3E}">
        <p14:creationId xmlns:p14="http://schemas.microsoft.com/office/powerpoint/2010/main" val="47055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682993" y="811210"/>
            <a:ext cx="788996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a:t>
            </a:r>
          </a:p>
        </p:txBody>
      </p:sp>
      <p:sp>
        <p:nvSpPr>
          <p:cNvPr id="27" name="Ορθογώνιο 26">
            <a:extLst>
              <a:ext uri="{FF2B5EF4-FFF2-40B4-BE49-F238E27FC236}">
                <a16:creationId xmlns:a16="http://schemas.microsoft.com/office/drawing/2014/main" id="{3A893B04-F47F-42D3-BA08-31310BD1AD2E}"/>
              </a:ext>
            </a:extLst>
          </p:cNvPr>
          <p:cNvSpPr/>
          <p:nvPr/>
        </p:nvSpPr>
        <p:spPr>
          <a:xfrm>
            <a:off x="7763960" y="0"/>
            <a:ext cx="4428040" cy="6858000"/>
          </a:xfrm>
          <a:prstGeom prst="rect">
            <a:avLst/>
          </a:prstGeom>
          <a:solidFill>
            <a:schemeClr val="accent2">
              <a:lumMod val="50000"/>
              <a:alpha val="92157"/>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sp>
        <p:nvSpPr>
          <p:cNvPr id="29" name="TextBox 28">
            <a:extLst>
              <a:ext uri="{FF2B5EF4-FFF2-40B4-BE49-F238E27FC236}">
                <a16:creationId xmlns:a16="http://schemas.microsoft.com/office/drawing/2014/main" id="{64150490-912F-4FB6-A1EF-12FE9A98BA73}"/>
              </a:ext>
            </a:extLst>
          </p:cNvPr>
          <p:cNvSpPr txBox="1"/>
          <p:nvPr/>
        </p:nvSpPr>
        <p:spPr>
          <a:xfrm>
            <a:off x="8058922" y="511813"/>
            <a:ext cx="4014708" cy="6124754"/>
          </a:xfrm>
          <a:prstGeom prst="rect">
            <a:avLst/>
          </a:prstGeom>
          <a:noFill/>
        </p:spPr>
        <p:txBody>
          <a:bodyPr wrap="square" rtlCol="0">
            <a:spAutoFit/>
          </a:bodyPr>
          <a:lstStyle/>
          <a:p>
            <a:r>
              <a:rPr lang="en-US" sz="2800" dirty="0">
                <a:latin typeface="Baskerville Old Face" panose="02020602080505020303" pitchFamily="18" charset="0"/>
                <a:cs typeface="DaunPenh" panose="020B0604020202020204" pitchFamily="2" charset="0"/>
              </a:rPr>
              <a:t>Loss function decreases rapidly for </a:t>
            </a:r>
            <a:r>
              <a:rPr lang="en-US" sz="2800" b="1" dirty="0">
                <a:latin typeface="Baskerville Old Face" panose="02020602080505020303" pitchFamily="18" charset="0"/>
                <a:cs typeface="DaunPenh" panose="020B0604020202020204" pitchFamily="2" charset="0"/>
              </a:rPr>
              <a:t>training</a:t>
            </a:r>
            <a:r>
              <a:rPr lang="en-US" sz="2800" dirty="0">
                <a:latin typeface="Baskerville Old Face" panose="02020602080505020303" pitchFamily="18" charset="0"/>
                <a:cs typeface="DaunPenh" panose="020B0604020202020204" pitchFamily="2" charset="0"/>
              </a:rPr>
              <a:t>, indicating that the network is learning fast.</a:t>
            </a:r>
          </a:p>
          <a:p>
            <a:endParaRPr lang="en-US" sz="2800" dirty="0">
              <a:solidFill>
                <a:sysClr val="windowText" lastClr="000000"/>
              </a:solidFill>
              <a:latin typeface="Baskerville Old Face" panose="02020602080505020303" pitchFamily="18" charset="0"/>
              <a:cs typeface="DaunPenh" panose="020B0604020202020204" pitchFamily="2" charset="0"/>
            </a:endParaRPr>
          </a:p>
          <a:p>
            <a:r>
              <a:rPr lang="en-US" sz="2800" dirty="0">
                <a:latin typeface="Baskerville Old Face" panose="02020602080505020303" pitchFamily="18" charset="0"/>
                <a:cs typeface="DaunPenh" panose="020B0604020202020204" pitchFamily="2" charset="0"/>
              </a:rPr>
              <a:t>In terms of </a:t>
            </a:r>
            <a:r>
              <a:rPr lang="en-US" sz="2800" b="1" dirty="0">
                <a:latin typeface="Baskerville Old Face" panose="02020602080505020303" pitchFamily="18" charset="0"/>
                <a:cs typeface="DaunPenh" panose="020B0604020202020204" pitchFamily="2" charset="0"/>
              </a:rPr>
              <a:t>validation, </a:t>
            </a:r>
            <a:r>
              <a:rPr lang="en-US" sz="2800" dirty="0">
                <a:latin typeface="Baskerville Old Face" panose="02020602080505020303" pitchFamily="18" charset="0"/>
                <a:cs typeface="DaunPenh" panose="020B0604020202020204" pitchFamily="2" charset="0"/>
              </a:rPr>
              <a:t>though</a:t>
            </a:r>
            <a:r>
              <a:rPr lang="en-US" sz="2800" b="1" dirty="0">
                <a:latin typeface="Baskerville Old Face" panose="02020602080505020303" pitchFamily="18" charset="0"/>
                <a:cs typeface="DaunPenh" panose="020B0604020202020204" pitchFamily="2" charset="0"/>
              </a:rPr>
              <a:t>,</a:t>
            </a:r>
            <a:r>
              <a:rPr lang="en-US" sz="2800" dirty="0">
                <a:latin typeface="Baskerville Old Face" panose="02020602080505020303" pitchFamily="18" charset="0"/>
                <a:cs typeface="DaunPenh" panose="020B0604020202020204" pitchFamily="2" charset="0"/>
              </a:rPr>
              <a:t> the loss curve flattens and then suddenly starts to increase.</a:t>
            </a:r>
          </a:p>
          <a:p>
            <a:endParaRPr lang="en-US" sz="2800" dirty="0">
              <a:latin typeface="Baskerville Old Face" panose="02020602080505020303" pitchFamily="18" charset="0"/>
              <a:cs typeface="DaunPenh" panose="020B0604020202020204" pitchFamily="2" charset="0"/>
            </a:endParaRPr>
          </a:p>
          <a:p>
            <a:r>
              <a:rPr lang="en-US" sz="2800" dirty="0">
                <a:latin typeface="Baskerville Old Face" panose="02020602080505020303" pitchFamily="18" charset="0"/>
                <a:cs typeface="DaunPenh" panose="020B0604020202020204" pitchFamily="2" charset="0"/>
              </a:rPr>
              <a:t>This is commonly a result of </a:t>
            </a:r>
            <a:r>
              <a:rPr lang="en-US" sz="2800" b="1" dirty="0">
                <a:latin typeface="Baskerville Old Face" panose="02020602080505020303" pitchFamily="18" charset="0"/>
                <a:cs typeface="DaunPenh" panose="020B0604020202020204" pitchFamily="2" charset="0"/>
              </a:rPr>
              <a:t>overfitting</a:t>
            </a:r>
            <a:r>
              <a:rPr lang="en-US" sz="2800" dirty="0">
                <a:latin typeface="Baskerville Old Face" panose="02020602080505020303" pitchFamily="18" charset="0"/>
                <a:cs typeface="DaunPenh" panose="020B0604020202020204" pitchFamily="2" charset="0"/>
              </a:rPr>
              <a:t>.</a:t>
            </a:r>
          </a:p>
          <a:p>
            <a:endParaRPr lang="en-US" sz="2800" dirty="0">
              <a:solidFill>
                <a:sysClr val="windowText" lastClr="000000"/>
              </a:solidFill>
              <a:latin typeface="Baskerville Old Face" panose="02020602080505020303" pitchFamily="18" charset="0"/>
              <a:cs typeface="DaunPenh" panose="020B0604020202020204" pitchFamily="2" charset="0"/>
            </a:endParaRPr>
          </a:p>
          <a:p>
            <a:endParaRPr lang="el-GR" sz="2800" dirty="0">
              <a:solidFill>
                <a:sysClr val="windowText" lastClr="000000"/>
              </a:solidFill>
              <a:cs typeface="DaunPenh" panose="020B0604020202020204" pitchFamily="2" charset="0"/>
            </a:endParaRPr>
          </a:p>
        </p:txBody>
      </p:sp>
      <p:pic>
        <p:nvPicPr>
          <p:cNvPr id="31" name="Εικόνα 30">
            <a:extLst>
              <a:ext uri="{FF2B5EF4-FFF2-40B4-BE49-F238E27FC236}">
                <a16:creationId xmlns:a16="http://schemas.microsoft.com/office/drawing/2014/main" id="{3CDDA810-367A-4F3F-A2DA-E6E36BA1A316}"/>
              </a:ext>
            </a:extLst>
          </p:cNvPr>
          <p:cNvPicPr>
            <a:picLocks noChangeAspect="1"/>
          </p:cNvPicPr>
          <p:nvPr/>
        </p:nvPicPr>
        <p:blipFill rotWithShape="1">
          <a:blip r:embed="rId2">
            <a:extLst>
              <a:ext uri="{28A0092B-C50C-407E-A947-70E740481C1C}">
                <a14:useLocalDpi xmlns:a14="http://schemas.microsoft.com/office/drawing/2010/main" val="0"/>
              </a:ext>
            </a:extLst>
          </a:blip>
          <a:srcRect t="1440" b="1440"/>
          <a:stretch/>
        </p:blipFill>
        <p:spPr>
          <a:xfrm>
            <a:off x="747204" y="2863500"/>
            <a:ext cx="6213191" cy="3174065"/>
          </a:xfrm>
          <a:prstGeom prst="rect">
            <a:avLst/>
          </a:prstGeom>
        </p:spPr>
      </p:pic>
      <p:sp>
        <p:nvSpPr>
          <p:cNvPr id="32" name="Τίτλος 1">
            <a:extLst>
              <a:ext uri="{FF2B5EF4-FFF2-40B4-BE49-F238E27FC236}">
                <a16:creationId xmlns:a16="http://schemas.microsoft.com/office/drawing/2014/main" id="{1EAC93B9-B737-40F1-96A8-AA659D181C84}"/>
              </a:ext>
            </a:extLst>
          </p:cNvPr>
          <p:cNvSpPr txBox="1">
            <a:spLocks/>
          </p:cNvSpPr>
          <p:nvPr/>
        </p:nvSpPr>
        <p:spPr>
          <a:xfrm>
            <a:off x="864136" y="1525199"/>
            <a:ext cx="5856260" cy="1184862"/>
          </a:xfrm>
          <a:prstGeom prst="rect">
            <a:avLst/>
          </a:prstGeom>
        </p:spPr>
        <p:txBody>
          <a:bodyPr>
            <a:normAutofit fontScale="90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b="1" dirty="0">
                <a:solidFill>
                  <a:sysClr val="windowText" lastClr="000000"/>
                </a:solidFill>
                <a:effectLst/>
                <a:latin typeface="Baskerville Old Face" panose="02020602080505020303" pitchFamily="18" charset="0"/>
                <a:ea typeface="+mn-ea"/>
                <a:cs typeface="DaunPenh" panose="020B0604020202020204" pitchFamily="2" charset="0"/>
              </a:rPr>
              <a:t>Model metric: Loss Function</a:t>
            </a:r>
          </a:p>
          <a:p>
            <a:pPr algn="l"/>
            <a:endParaRPr lang="en-US" sz="2400" dirty="0">
              <a:solidFill>
                <a:sysClr val="windowText" lastClr="000000"/>
              </a:solidFill>
              <a:effectLst/>
              <a:latin typeface="Baskerville Old Face" panose="02020602080505020303" pitchFamily="18" charset="0"/>
              <a:ea typeface="+mn-ea"/>
              <a:cs typeface="DaunPenh" panose="020B0604020202020204" pitchFamily="2" charset="0"/>
            </a:endParaRPr>
          </a:p>
          <a:p>
            <a:pPr algn="l"/>
            <a:r>
              <a:rPr lang="en-US" sz="2000" dirty="0">
                <a:solidFill>
                  <a:sysClr val="windowText" lastClr="000000"/>
                </a:solidFill>
                <a:effectLst/>
                <a:latin typeface="Baskerville Old Face" panose="02020602080505020303" pitchFamily="18" charset="0"/>
                <a:ea typeface="+mn-ea"/>
                <a:cs typeface="DaunPenh" panose="020B0604020202020204" pitchFamily="2" charset="0"/>
              </a:rPr>
              <a:t>Loss function measures the distance that is between the current output of the algorithm and the expected output</a:t>
            </a:r>
          </a:p>
        </p:txBody>
      </p:sp>
    </p:spTree>
    <p:extLst>
      <p:ext uri="{BB962C8B-B14F-4D97-AF65-F5344CB8AC3E}">
        <p14:creationId xmlns:p14="http://schemas.microsoft.com/office/powerpoint/2010/main" val="82972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a:t>
            </a:r>
          </a:p>
        </p:txBody>
      </p:sp>
      <p:sp>
        <p:nvSpPr>
          <p:cNvPr id="32" name="Τίτλος 1">
            <a:extLst>
              <a:ext uri="{FF2B5EF4-FFF2-40B4-BE49-F238E27FC236}">
                <a16:creationId xmlns:a16="http://schemas.microsoft.com/office/drawing/2014/main" id="{1EAC93B9-B737-40F1-96A8-AA659D181C84}"/>
              </a:ext>
            </a:extLst>
          </p:cNvPr>
          <p:cNvSpPr txBox="1">
            <a:spLocks/>
          </p:cNvSpPr>
          <p:nvPr/>
        </p:nvSpPr>
        <p:spPr>
          <a:xfrm>
            <a:off x="864135" y="1525199"/>
            <a:ext cx="6095957" cy="1184862"/>
          </a:xfrm>
          <a:prstGeom prst="rect">
            <a:avLst/>
          </a:prstGeom>
        </p:spPr>
        <p:txBody>
          <a:bodyPr>
            <a:normAutofit fontScale="90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Baskerville Old Face" panose="02020602080505020303" pitchFamily="18" charset="0"/>
                <a:ea typeface="+mj-ea"/>
                <a:cs typeface="DaunPenh" panose="020B0604020202020204" pitchFamily="2" charset="0"/>
              </a:rPr>
              <a:t>Model metric: Accuracy</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Baskerville Old Face" panose="02020602080505020303" pitchFamily="18" charset="0"/>
              <a:ea typeface="+mj-ea"/>
              <a:cs typeface="DaunPenh" panose="020B0604020202020204" pitchFamily="2" charset="0"/>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Baskerville Old Face" panose="02020602080505020303" pitchFamily="18" charset="0"/>
                <a:ea typeface="+mj-ea"/>
                <a:cs typeface="DaunPenh" panose="020B0604020202020204" pitchFamily="2" charset="0"/>
              </a:rPr>
              <a:t>Accuracy is a statistical measure which shows the proportion of correct predictions of a model</a:t>
            </a:r>
          </a:p>
        </p:txBody>
      </p:sp>
      <p:pic>
        <p:nvPicPr>
          <p:cNvPr id="9" name="Εικόνα 8">
            <a:extLst>
              <a:ext uri="{FF2B5EF4-FFF2-40B4-BE49-F238E27FC236}">
                <a16:creationId xmlns:a16="http://schemas.microsoft.com/office/drawing/2014/main" id="{D653EC3D-BEBD-4094-8652-9F8A1D6D8519}"/>
              </a:ext>
            </a:extLst>
          </p:cNvPr>
          <p:cNvPicPr>
            <a:picLocks noChangeAspect="1"/>
          </p:cNvPicPr>
          <p:nvPr/>
        </p:nvPicPr>
        <p:blipFill>
          <a:blip r:embed="rId2"/>
          <a:stretch>
            <a:fillRect/>
          </a:stretch>
        </p:blipFill>
        <p:spPr>
          <a:xfrm>
            <a:off x="682993" y="2847902"/>
            <a:ext cx="6446280" cy="3442984"/>
          </a:xfrm>
          <a:prstGeom prst="rect">
            <a:avLst/>
          </a:prstGeom>
        </p:spPr>
      </p:pic>
      <p:sp>
        <p:nvSpPr>
          <p:cNvPr id="12" name="Ορθογώνιο 11">
            <a:extLst>
              <a:ext uri="{FF2B5EF4-FFF2-40B4-BE49-F238E27FC236}">
                <a16:creationId xmlns:a16="http://schemas.microsoft.com/office/drawing/2014/main" id="{4901EC4B-FF0C-44F9-8EC7-08BE5B542F35}"/>
              </a:ext>
            </a:extLst>
          </p:cNvPr>
          <p:cNvSpPr/>
          <p:nvPr/>
        </p:nvSpPr>
        <p:spPr>
          <a:xfrm>
            <a:off x="7763960" y="0"/>
            <a:ext cx="4428040" cy="6858000"/>
          </a:xfrm>
          <a:prstGeom prst="rect">
            <a:avLst/>
          </a:prstGeom>
          <a:solidFill>
            <a:schemeClr val="accent2">
              <a:lumMod val="50000"/>
              <a:alpha val="92157"/>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sp>
        <p:nvSpPr>
          <p:cNvPr id="13" name="TextBox 12">
            <a:extLst>
              <a:ext uri="{FF2B5EF4-FFF2-40B4-BE49-F238E27FC236}">
                <a16:creationId xmlns:a16="http://schemas.microsoft.com/office/drawing/2014/main" id="{C519B73A-4D31-4A65-95AC-302F3C3F773E}"/>
              </a:ext>
            </a:extLst>
          </p:cNvPr>
          <p:cNvSpPr txBox="1"/>
          <p:nvPr/>
        </p:nvSpPr>
        <p:spPr>
          <a:xfrm>
            <a:off x="7933141" y="511813"/>
            <a:ext cx="4007325" cy="6124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Baskerville Old Face" panose="02020602080505020303" pitchFamily="18" charset="0"/>
                <a:cs typeface="DaunPenh" panose="020B0604020202020204" pitchFamily="2" charset="0"/>
              </a:rPr>
              <a:t>T</a:t>
            </a:r>
            <a:r>
              <a:rPr kumimoji="0" lang="en-US" sz="2800" b="0"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DaunPenh" panose="020B0604020202020204" pitchFamily="2" charset="0"/>
              </a:rPr>
              <a:t>he model could probably be trained a little more as the trend for accuracy at least for the training dataset is still rising for the last few epochs.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dirty="0">
              <a:solidFill>
                <a:prstClr val="white"/>
              </a:solidFill>
              <a:latin typeface="Baskerville Old Face" panose="02020602080505020303" pitchFamily="18" charset="0"/>
              <a:cs typeface="DaunPenh" panose="020B0604020202020204"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DaunPenh" panose="020B0604020202020204" pitchFamily="2" charset="0"/>
              </a:rPr>
              <a:t>Generally, when the training data accuracy keeps improving while the validation data accuracy is getting worse, we are encountering overfitting.</a:t>
            </a:r>
            <a:endParaRPr kumimoji="0" lang="en-US" sz="3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2800"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spTree>
    <p:extLst>
      <p:ext uri="{BB962C8B-B14F-4D97-AF65-F5344CB8AC3E}">
        <p14:creationId xmlns:p14="http://schemas.microsoft.com/office/powerpoint/2010/main" val="1484748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a:t>
            </a:r>
          </a:p>
        </p:txBody>
      </p:sp>
      <p:graphicFrame>
        <p:nvGraphicFramePr>
          <p:cNvPr id="3" name="Πίνακας 2">
            <a:extLst>
              <a:ext uri="{FF2B5EF4-FFF2-40B4-BE49-F238E27FC236}">
                <a16:creationId xmlns:a16="http://schemas.microsoft.com/office/drawing/2014/main" id="{E972FA75-FFC4-415A-BBAE-F14B41FA417C}"/>
              </a:ext>
            </a:extLst>
          </p:cNvPr>
          <p:cNvGraphicFramePr>
            <a:graphicFrameLocks noGrp="1"/>
          </p:cNvGraphicFramePr>
          <p:nvPr>
            <p:extLst>
              <p:ext uri="{D42A27DB-BD31-4B8C-83A1-F6EECF244321}">
                <p14:modId xmlns:p14="http://schemas.microsoft.com/office/powerpoint/2010/main" val="1351770405"/>
              </p:ext>
            </p:extLst>
          </p:nvPr>
        </p:nvGraphicFramePr>
        <p:xfrm>
          <a:off x="774871" y="2169612"/>
          <a:ext cx="5397500" cy="2506309"/>
        </p:xfrm>
        <a:graphic>
          <a:graphicData uri="http://schemas.openxmlformats.org/drawingml/2006/table">
            <a:tbl>
              <a:tblPr firstRow="1" firstCol="1" bandRow="1">
                <a:tableStyleId>{21E4AEA4-8DFA-4A89-87EB-49C32662AFE0}</a:tableStyleId>
              </a:tblPr>
              <a:tblGrid>
                <a:gridCol w="1311275">
                  <a:extLst>
                    <a:ext uri="{9D8B030D-6E8A-4147-A177-3AD203B41FA5}">
                      <a16:colId xmlns:a16="http://schemas.microsoft.com/office/drawing/2014/main" val="1320253001"/>
                    </a:ext>
                  </a:extLst>
                </a:gridCol>
                <a:gridCol w="1089660">
                  <a:extLst>
                    <a:ext uri="{9D8B030D-6E8A-4147-A177-3AD203B41FA5}">
                      <a16:colId xmlns:a16="http://schemas.microsoft.com/office/drawing/2014/main" val="4275416192"/>
                    </a:ext>
                  </a:extLst>
                </a:gridCol>
                <a:gridCol w="998855">
                  <a:extLst>
                    <a:ext uri="{9D8B030D-6E8A-4147-A177-3AD203B41FA5}">
                      <a16:colId xmlns:a16="http://schemas.microsoft.com/office/drawing/2014/main" val="2402948624"/>
                    </a:ext>
                  </a:extLst>
                </a:gridCol>
                <a:gridCol w="998855">
                  <a:extLst>
                    <a:ext uri="{9D8B030D-6E8A-4147-A177-3AD203B41FA5}">
                      <a16:colId xmlns:a16="http://schemas.microsoft.com/office/drawing/2014/main" val="2479993146"/>
                    </a:ext>
                  </a:extLst>
                </a:gridCol>
                <a:gridCol w="998855">
                  <a:extLst>
                    <a:ext uri="{9D8B030D-6E8A-4147-A177-3AD203B41FA5}">
                      <a16:colId xmlns:a16="http://schemas.microsoft.com/office/drawing/2014/main" val="1119951864"/>
                    </a:ext>
                  </a:extLst>
                </a:gridCol>
              </a:tblGrid>
              <a:tr h="193695">
                <a:tc>
                  <a:txBody>
                    <a:bodyPr/>
                    <a:lstStyle/>
                    <a:p>
                      <a:pPr algn="ctr">
                        <a:lnSpc>
                          <a:spcPct val="115000"/>
                        </a:lnSpc>
                        <a:spcAft>
                          <a:spcPts val="1000"/>
                        </a:spcAft>
                      </a:pPr>
                      <a:r>
                        <a:rPr lang="en-US" sz="1100" b="1">
                          <a:solidFill>
                            <a:srgbClr val="FFFFFF"/>
                          </a:solidFill>
                          <a:effectLst/>
                          <a:latin typeface="Abadi" panose="020B0604020104020204" pitchFamily="34" charset="0"/>
                        </a:rPr>
                        <a:t>Class</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dirty="0" err="1">
                          <a:solidFill>
                            <a:srgbClr val="FFFFFF"/>
                          </a:solidFill>
                          <a:effectLst/>
                        </a:rPr>
                        <a:t>Precision</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b="1">
                          <a:solidFill>
                            <a:srgbClr val="FFFFFF"/>
                          </a:solidFill>
                          <a:effectLst/>
                          <a:latin typeface="Abadi" panose="020B0604020104020204" pitchFamily="34" charset="0"/>
                        </a:rPr>
                        <a:t>R</a:t>
                      </a:r>
                      <a:r>
                        <a:rPr lang="el-GR" sz="1100" b="1">
                          <a:solidFill>
                            <a:srgbClr val="FFFFFF"/>
                          </a:solidFill>
                          <a:effectLst/>
                        </a:rPr>
                        <a:t>ecall</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dirty="0">
                          <a:solidFill>
                            <a:srgbClr val="FFFFFF"/>
                          </a:solidFill>
                          <a:effectLst/>
                        </a:rPr>
                        <a:t>f1-score</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a:solidFill>
                            <a:srgbClr val="FFFFFF"/>
                          </a:solidFill>
                          <a:effectLst/>
                        </a:rPr>
                        <a:t>support</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3568352"/>
                  </a:ext>
                </a:extLst>
              </a:tr>
              <a:tr h="193695">
                <a:tc>
                  <a:txBody>
                    <a:bodyPr/>
                    <a:lstStyle/>
                    <a:p>
                      <a:pPr algn="ctr">
                        <a:lnSpc>
                          <a:spcPct val="115000"/>
                        </a:lnSpc>
                        <a:spcAft>
                          <a:spcPts val="1000"/>
                        </a:spcAft>
                      </a:pPr>
                      <a:r>
                        <a:rPr lang="el-GR" sz="1100" b="1">
                          <a:solidFill>
                            <a:srgbClr val="FFFFFF"/>
                          </a:solidFill>
                          <a:effectLst/>
                        </a:rPr>
                        <a:t>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130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0288635"/>
                  </a:ext>
                </a:extLst>
              </a:tr>
              <a:tr h="193695">
                <a:tc>
                  <a:txBody>
                    <a:bodyPr/>
                    <a:lstStyle/>
                    <a:p>
                      <a:pPr algn="ctr">
                        <a:lnSpc>
                          <a:spcPct val="115000"/>
                        </a:lnSpc>
                        <a:spcAft>
                          <a:spcPts val="1000"/>
                        </a:spcAft>
                      </a:pPr>
                      <a:r>
                        <a:rPr lang="el-GR" sz="1100" b="1">
                          <a:solidFill>
                            <a:srgbClr val="FFFFFF"/>
                          </a:solidFill>
                          <a:effectLst/>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0,44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0,40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0,42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499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457789"/>
                  </a:ext>
                </a:extLst>
              </a:tr>
              <a:tr h="209209">
                <a:tc>
                  <a:txBody>
                    <a:bodyPr/>
                    <a:lstStyle/>
                    <a:p>
                      <a:pPr algn="ctr">
                        <a:lnSpc>
                          <a:spcPct val="115000"/>
                        </a:lnSpc>
                        <a:spcAft>
                          <a:spcPts val="1000"/>
                        </a:spcAft>
                      </a:pPr>
                      <a:r>
                        <a:rPr lang="el-GR" sz="1100" b="1">
                          <a:solidFill>
                            <a:srgbClr val="FFFFFF"/>
                          </a:solidFill>
                          <a:effectLst/>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0,50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394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3646112"/>
                  </a:ext>
                </a:extLst>
              </a:tr>
              <a:tr h="193695">
                <a:tc>
                  <a:txBody>
                    <a:bodyPr/>
                    <a:lstStyle/>
                    <a:p>
                      <a:pPr algn="ctr">
                        <a:lnSpc>
                          <a:spcPct val="115000"/>
                        </a:lnSpc>
                        <a:spcAft>
                          <a:spcPts val="1000"/>
                        </a:spcAft>
                      </a:pPr>
                      <a:r>
                        <a:rPr lang="el-GR" sz="1100" b="1">
                          <a:solidFill>
                            <a:srgbClr val="FFFFFF"/>
                          </a:solidFill>
                          <a:effectLst/>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36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950237"/>
                  </a:ext>
                </a:extLst>
              </a:tr>
              <a:tr h="193695">
                <a:tc>
                  <a:txBody>
                    <a:bodyPr/>
                    <a:lstStyle/>
                    <a:p>
                      <a:pPr algn="ctr">
                        <a:lnSpc>
                          <a:spcPct val="115000"/>
                        </a:lnSpc>
                        <a:spcAft>
                          <a:spcPts val="1000"/>
                        </a:spcAft>
                      </a:pPr>
                      <a:r>
                        <a:rPr lang="el-GR" sz="1100" b="1">
                          <a:solidFill>
                            <a:srgbClr val="FFFFFF"/>
                          </a:solidFill>
                          <a:effectLst/>
                        </a:rPr>
                        <a:t>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0,62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0,17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0,27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678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2535603"/>
                  </a:ext>
                </a:extLst>
              </a:tr>
              <a:tr h="193695">
                <a:tc>
                  <a:txBody>
                    <a:bodyPr/>
                    <a:lstStyle/>
                    <a:p>
                      <a:pPr algn="ctr">
                        <a:lnSpc>
                          <a:spcPct val="115000"/>
                        </a:lnSpc>
                        <a:spcAft>
                          <a:spcPts val="1000"/>
                        </a:spcAft>
                      </a:pPr>
                      <a:r>
                        <a:rPr lang="el-GR" sz="1100" b="1">
                          <a:solidFill>
                            <a:srgbClr val="FFFFFF"/>
                          </a:solidFill>
                          <a:effectLst/>
                        </a:rPr>
                        <a:t>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0,59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0,96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0,73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1.931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5620935"/>
                  </a:ext>
                </a:extLst>
              </a:tr>
              <a:tr h="193695">
                <a:tc>
                  <a:txBody>
                    <a:bodyPr/>
                    <a:lstStyle/>
                    <a:p>
                      <a:pPr algn="ctr">
                        <a:lnSpc>
                          <a:spcPct val="115000"/>
                        </a:lnSpc>
                        <a:spcAft>
                          <a:spcPts val="1000"/>
                        </a:spcAft>
                      </a:pPr>
                      <a:r>
                        <a:rPr lang="el-GR" sz="1100" b="1">
                          <a:solidFill>
                            <a:srgbClr val="FFFFFF"/>
                          </a:solidFill>
                          <a:effectLst/>
                        </a:rPr>
                        <a:t>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94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8045853"/>
                  </a:ext>
                </a:extLst>
              </a:tr>
              <a:tr h="193695">
                <a:tc>
                  <a:txBody>
                    <a:bodyPr/>
                    <a:lstStyle/>
                    <a:p>
                      <a:pPr algn="ctr">
                        <a:lnSpc>
                          <a:spcPct val="115000"/>
                        </a:lnSpc>
                        <a:spcAft>
                          <a:spcPts val="1000"/>
                        </a:spcAft>
                      </a:pPr>
                      <a:r>
                        <a:rPr lang="el-GR" sz="1100" b="1">
                          <a:solidFill>
                            <a:srgbClr val="FFFFFF"/>
                          </a:solidFill>
                          <a:effectLst/>
                        </a:rPr>
                        <a:t>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0,62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0,34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0,44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38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7750089"/>
                  </a:ext>
                </a:extLst>
              </a:tr>
              <a:tr h="178921">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b="1">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8303665"/>
                  </a:ext>
                </a:extLst>
              </a:tr>
              <a:tr h="193695">
                <a:tc>
                  <a:txBody>
                    <a:bodyPr/>
                    <a:lstStyle/>
                    <a:p>
                      <a:pPr>
                        <a:lnSpc>
                          <a:spcPct val="115000"/>
                        </a:lnSpc>
                        <a:spcAft>
                          <a:spcPts val="1000"/>
                        </a:spcAft>
                      </a:pPr>
                      <a:r>
                        <a:rPr lang="el-GR" sz="1100" b="1">
                          <a:solidFill>
                            <a:srgbClr val="FFFFFF"/>
                          </a:solidFill>
                          <a:effectLst/>
                        </a:rPr>
                        <a:t>Accuracy</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dirty="0">
                          <a:solidFill>
                            <a:srgbClr val="000000"/>
                          </a:solidFill>
                          <a:effectLst/>
                        </a:rPr>
                        <a:t>0,58</a:t>
                      </a:r>
                      <a:endParaRPr lang="el-G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3.800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675531"/>
                  </a:ext>
                </a:extLst>
              </a:tr>
              <a:tr h="193695">
                <a:tc>
                  <a:txBody>
                    <a:bodyPr/>
                    <a:lstStyle/>
                    <a:p>
                      <a:pPr>
                        <a:lnSpc>
                          <a:spcPct val="115000"/>
                        </a:lnSpc>
                        <a:spcAft>
                          <a:spcPts val="1000"/>
                        </a:spcAft>
                      </a:pPr>
                      <a:r>
                        <a:rPr lang="el-GR" sz="1100" b="1">
                          <a:solidFill>
                            <a:srgbClr val="FFFFFF"/>
                          </a:solidFill>
                          <a:effectLst/>
                        </a:rPr>
                        <a:t>macro avg</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0,35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0,24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0,23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3.800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679193"/>
                  </a:ext>
                </a:extLst>
              </a:tr>
              <a:tr h="0">
                <a:tc>
                  <a:txBody>
                    <a:bodyPr/>
                    <a:lstStyle/>
                    <a:p>
                      <a:pPr>
                        <a:lnSpc>
                          <a:spcPct val="115000"/>
                        </a:lnSpc>
                        <a:spcAft>
                          <a:spcPts val="1000"/>
                        </a:spcAft>
                      </a:pPr>
                      <a:r>
                        <a:rPr lang="el-GR" sz="1100" b="1">
                          <a:solidFill>
                            <a:srgbClr val="FFFFFF"/>
                          </a:solidFill>
                          <a:effectLst/>
                        </a:rPr>
                        <a:t>weighted avg</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0,53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0,58</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0,48</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3.800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0936327"/>
                  </a:ext>
                </a:extLst>
              </a:tr>
            </a:tbl>
          </a:graphicData>
        </a:graphic>
      </p:graphicFrame>
      <p:pic>
        <p:nvPicPr>
          <p:cNvPr id="14" name="Εικόνα 13">
            <a:extLst>
              <a:ext uri="{FF2B5EF4-FFF2-40B4-BE49-F238E27FC236}">
                <a16:creationId xmlns:a16="http://schemas.microsoft.com/office/drawing/2014/main" id="{E749D18D-DCBB-4A5F-B7BD-16E785AC1E2E}"/>
              </a:ext>
            </a:extLst>
          </p:cNvPr>
          <p:cNvPicPr>
            <a:picLocks noChangeAspect="1"/>
          </p:cNvPicPr>
          <p:nvPr/>
        </p:nvPicPr>
        <p:blipFill>
          <a:blip r:embed="rId2"/>
          <a:stretch>
            <a:fillRect/>
          </a:stretch>
        </p:blipFill>
        <p:spPr>
          <a:xfrm>
            <a:off x="7119891" y="2134135"/>
            <a:ext cx="3885775" cy="2884008"/>
          </a:xfrm>
          <a:prstGeom prst="rect">
            <a:avLst/>
          </a:prstGeom>
        </p:spPr>
      </p:pic>
      <p:sp>
        <p:nvSpPr>
          <p:cNvPr id="15" name="TextBox 14">
            <a:extLst>
              <a:ext uri="{FF2B5EF4-FFF2-40B4-BE49-F238E27FC236}">
                <a16:creationId xmlns:a16="http://schemas.microsoft.com/office/drawing/2014/main" id="{D280E6F5-FE07-4FC9-87AD-0503F1FA643D}"/>
              </a:ext>
            </a:extLst>
          </p:cNvPr>
          <p:cNvSpPr txBox="1"/>
          <p:nvPr/>
        </p:nvSpPr>
        <p:spPr>
          <a:xfrm>
            <a:off x="682993" y="1476018"/>
            <a:ext cx="8869380" cy="646331"/>
          </a:xfrm>
          <a:prstGeom prst="rect">
            <a:avLst/>
          </a:prstGeom>
          <a:noFill/>
        </p:spPr>
        <p:txBody>
          <a:bodyPr wrap="square" rtlCol="0">
            <a:spAutoFit/>
          </a:bodyPr>
          <a:lstStyle/>
          <a:p>
            <a:r>
              <a:rPr lang="en-US" dirty="0">
                <a:solidFill>
                  <a:sysClr val="windowText" lastClr="000000"/>
                </a:solidFill>
                <a:latin typeface="Baskerville Old Face" panose="02020602080505020303" pitchFamily="18" charset="0"/>
                <a:cs typeface="DaunPenh" panose="020B0604020202020204" pitchFamily="2" charset="0"/>
              </a:rPr>
              <a:t>At this point we use the test dataset in order to figure the performance of the model in terms of </a:t>
            </a:r>
            <a:r>
              <a:rPr lang="en-US" b="1" dirty="0">
                <a:solidFill>
                  <a:sysClr val="windowText" lastClr="000000"/>
                </a:solidFill>
                <a:latin typeface="Baskerville Old Face" panose="02020602080505020303" pitchFamily="18" charset="0"/>
                <a:cs typeface="DaunPenh" panose="020B0604020202020204" pitchFamily="2" charset="0"/>
              </a:rPr>
              <a:t>prediction</a:t>
            </a:r>
            <a:r>
              <a:rPr lang="en-US" dirty="0">
                <a:solidFill>
                  <a:sysClr val="windowText" lastClr="000000"/>
                </a:solidFill>
                <a:latin typeface="Baskerville Old Face" panose="02020602080505020303" pitchFamily="18" charset="0"/>
                <a:cs typeface="DaunPenh" panose="020B0604020202020204" pitchFamily="2" charset="0"/>
              </a:rPr>
              <a:t> </a:t>
            </a:r>
          </a:p>
        </p:txBody>
      </p:sp>
      <p:sp>
        <p:nvSpPr>
          <p:cNvPr id="19" name="Ορθογώνιο 18">
            <a:extLst>
              <a:ext uri="{FF2B5EF4-FFF2-40B4-BE49-F238E27FC236}">
                <a16:creationId xmlns:a16="http://schemas.microsoft.com/office/drawing/2014/main" id="{C58576D7-69BB-45A5-8EE2-7D805A170ED7}"/>
              </a:ext>
            </a:extLst>
          </p:cNvPr>
          <p:cNvSpPr/>
          <p:nvPr/>
        </p:nvSpPr>
        <p:spPr>
          <a:xfrm>
            <a:off x="0" y="5018143"/>
            <a:ext cx="12192000" cy="1839857"/>
          </a:xfrm>
          <a:prstGeom prst="rect">
            <a:avLst/>
          </a:prstGeom>
          <a:solidFill>
            <a:schemeClr val="accent2">
              <a:lumMod val="75000"/>
            </a:schemeClr>
          </a:solidFill>
          <a:ln>
            <a:noFill/>
          </a:ln>
          <a:effectLst>
            <a:outerShdw blurRad="50800" dist="38100" dir="16200000"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l-GR" dirty="0"/>
          </a:p>
        </p:txBody>
      </p:sp>
      <p:sp>
        <p:nvSpPr>
          <p:cNvPr id="21" name="TextBox 20">
            <a:extLst>
              <a:ext uri="{FF2B5EF4-FFF2-40B4-BE49-F238E27FC236}">
                <a16:creationId xmlns:a16="http://schemas.microsoft.com/office/drawing/2014/main" id="{0A5CA2E7-57FD-48CE-B712-5DFB78601B00}"/>
              </a:ext>
            </a:extLst>
          </p:cNvPr>
          <p:cNvSpPr txBox="1"/>
          <p:nvPr/>
        </p:nvSpPr>
        <p:spPr>
          <a:xfrm>
            <a:off x="862420" y="4991124"/>
            <a:ext cx="5071137" cy="2092881"/>
          </a:xfrm>
          <a:prstGeom prst="rect">
            <a:avLst/>
          </a:prstGeom>
          <a:noFill/>
        </p:spPr>
        <p:txBody>
          <a:bodyPr wrap="square" rtlCol="0">
            <a:spAutoFit/>
          </a:bodyPr>
          <a:lstStyle/>
          <a:p>
            <a:pPr marL="0" indent="0">
              <a:buNone/>
            </a:pPr>
            <a:r>
              <a:rPr lang="en-US" sz="1600" dirty="0"/>
              <a:t>The numbers show that:</a:t>
            </a:r>
          </a:p>
          <a:p>
            <a:pPr marL="285750" indent="-285750">
              <a:buFont typeface="Arial" panose="020B0604020202020204" pitchFamily="34" charset="0"/>
              <a:buChar char="•"/>
            </a:pPr>
            <a:r>
              <a:rPr lang="en-US" sz="1600" dirty="0"/>
              <a:t>on weighted average </a:t>
            </a:r>
            <a:r>
              <a:rPr lang="en-US" sz="1600" b="1" dirty="0"/>
              <a:t>53% </a:t>
            </a:r>
            <a:r>
              <a:rPr lang="en-US" sz="1600" dirty="0"/>
              <a:t>of total predictions for each of the classes were actually of the predicted class</a:t>
            </a:r>
          </a:p>
          <a:p>
            <a:pPr marL="285750" indent="-285750">
              <a:buFont typeface="Arial" panose="020B0604020202020204" pitchFamily="34" charset="0"/>
              <a:buChar char="•"/>
            </a:pPr>
            <a:r>
              <a:rPr lang="en-US" sz="1600" dirty="0"/>
              <a:t>For classes that there was not enough information the results are obviously not good.</a:t>
            </a:r>
          </a:p>
          <a:p>
            <a:pPr marL="285750" indent="-285750">
              <a:buFont typeface="Arial" panose="020B0604020202020204" pitchFamily="34" charset="0"/>
              <a:buChar char="•"/>
            </a:pPr>
            <a:r>
              <a:rPr lang="en-US" sz="1600" dirty="0"/>
              <a:t>Specifically, in our model </a:t>
            </a:r>
            <a:r>
              <a:rPr lang="en-US" sz="1600" b="1" dirty="0"/>
              <a:t>58%</a:t>
            </a:r>
            <a:r>
              <a:rPr lang="en-US" sz="1600" dirty="0"/>
              <a:t> of the total predictions were right.</a:t>
            </a:r>
          </a:p>
          <a:p>
            <a:endParaRPr lang="el-GR" dirty="0"/>
          </a:p>
        </p:txBody>
      </p:sp>
      <p:pic>
        <p:nvPicPr>
          <p:cNvPr id="8" name="Εικόνα 7">
            <a:extLst>
              <a:ext uri="{FF2B5EF4-FFF2-40B4-BE49-F238E27FC236}">
                <a16:creationId xmlns:a16="http://schemas.microsoft.com/office/drawing/2014/main" id="{DC8CA1C3-2557-4144-89AB-549895173F36}"/>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a:off x="0" y="4807111"/>
            <a:ext cx="431210" cy="836823"/>
          </a:xfrm>
          <a:prstGeom prst="rect">
            <a:avLst/>
          </a:prstGeom>
        </p:spPr>
      </p:pic>
      <p:sp>
        <p:nvSpPr>
          <p:cNvPr id="23" name="Ορθογώνιο 22">
            <a:extLst>
              <a:ext uri="{FF2B5EF4-FFF2-40B4-BE49-F238E27FC236}">
                <a16:creationId xmlns:a16="http://schemas.microsoft.com/office/drawing/2014/main" id="{E71FC4EE-2337-4FDE-AA7A-B8DED4EF0145}"/>
              </a:ext>
            </a:extLst>
          </p:cNvPr>
          <p:cNvSpPr/>
          <p:nvPr/>
        </p:nvSpPr>
        <p:spPr>
          <a:xfrm>
            <a:off x="6718841" y="5153241"/>
            <a:ext cx="5504352" cy="1569660"/>
          </a:xfrm>
          <a:prstGeom prst="rect">
            <a:avLst/>
          </a:prstGeom>
        </p:spPr>
        <p:txBody>
          <a:bodyPr wrap="square">
            <a:spAutoFit/>
          </a:bodyPr>
          <a:lstStyle/>
          <a:p>
            <a:r>
              <a:rPr lang="en-US" sz="1600" dirty="0"/>
              <a:t>The results of our model based on the confusion matrix do not offer much more information in comparison to the classification report.</a:t>
            </a:r>
            <a:br>
              <a:rPr lang="en-US" sz="1600" dirty="0"/>
            </a:br>
            <a:r>
              <a:rPr lang="en-US" sz="1600" dirty="0"/>
              <a:t>However, it is clear that some specific categories are classified correctly (the ones prevailing in the dataset), while the rest have been mainly misclassified</a:t>
            </a:r>
          </a:p>
        </p:txBody>
      </p:sp>
      <p:pic>
        <p:nvPicPr>
          <p:cNvPr id="24" name="Εικόνα 23">
            <a:extLst>
              <a:ext uri="{FF2B5EF4-FFF2-40B4-BE49-F238E27FC236}">
                <a16:creationId xmlns:a16="http://schemas.microsoft.com/office/drawing/2014/main" id="{7C14CEF9-B017-4E44-A181-90BA3215BEB4}"/>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rot="10800000">
            <a:off x="11760790" y="820435"/>
            <a:ext cx="431210" cy="836823"/>
          </a:xfrm>
          <a:prstGeom prst="rect">
            <a:avLst/>
          </a:prstGeom>
        </p:spPr>
      </p:pic>
    </p:spTree>
    <p:extLst>
      <p:ext uri="{BB962C8B-B14F-4D97-AF65-F5344CB8AC3E}">
        <p14:creationId xmlns:p14="http://schemas.microsoft.com/office/powerpoint/2010/main" val="3216474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502445" y="5541168"/>
            <a:ext cx="1819276" cy="814388"/>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502445" y="4978021"/>
            <a:ext cx="1819276" cy="814387"/>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318579" y="5459268"/>
            <a:ext cx="428625" cy="433517"/>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772180" y="101540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772180" y="33323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444795" y="976544"/>
            <a:ext cx="428625" cy="372678"/>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5986363"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3" y="820435"/>
            <a:ext cx="9444361"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2</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Model - Convolutional neural network (augmented data)</a:t>
            </a:r>
          </a:p>
        </p:txBody>
      </p:sp>
      <p:sp>
        <p:nvSpPr>
          <p:cNvPr id="18" name="Θέση περιεχομένου 2">
            <a:extLst>
              <a:ext uri="{FF2B5EF4-FFF2-40B4-BE49-F238E27FC236}">
                <a16:creationId xmlns:a16="http://schemas.microsoft.com/office/drawing/2014/main" id="{DD1304F4-B482-4315-A819-807C96432DED}"/>
              </a:ext>
            </a:extLst>
          </p:cNvPr>
          <p:cNvSpPr txBox="1">
            <a:spLocks/>
          </p:cNvSpPr>
          <p:nvPr/>
        </p:nvSpPr>
        <p:spPr>
          <a:xfrm>
            <a:off x="1425782" y="1703858"/>
            <a:ext cx="5907314" cy="4460361"/>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marR="0" lvl="0" indent="0" algn="l" defTabSz="457200" rtl="0" eaLnBrk="1" fontAlgn="auto" latinLnBrk="0" hangingPunct="1">
              <a:lnSpc>
                <a:spcPct val="110000"/>
              </a:lnSpc>
              <a:spcBef>
                <a:spcPct val="20000"/>
              </a:spcBef>
              <a:spcAft>
                <a:spcPts val="600"/>
              </a:spcAft>
              <a:buClr>
                <a:srgbClr val="F4EEDC"/>
              </a:buClr>
              <a:buSzPct val="70000"/>
              <a:buFont typeface="Wingdings 2" charset="2"/>
              <a:buNone/>
              <a:tabLst/>
              <a:defRPr/>
            </a:pPr>
            <a:endPar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34" name="TextBox 33">
            <a:extLst>
              <a:ext uri="{FF2B5EF4-FFF2-40B4-BE49-F238E27FC236}">
                <a16:creationId xmlns:a16="http://schemas.microsoft.com/office/drawing/2014/main" id="{C3B7F6CF-2272-4786-ABA0-27D487449FBE}"/>
              </a:ext>
            </a:extLst>
          </p:cNvPr>
          <p:cNvSpPr txBox="1"/>
          <p:nvPr/>
        </p:nvSpPr>
        <p:spPr>
          <a:xfrm>
            <a:off x="1306878" y="1933575"/>
            <a:ext cx="5520432" cy="4924425"/>
          </a:xfrm>
          <a:prstGeom prst="rect">
            <a:avLst/>
          </a:prstGeom>
          <a:noFill/>
        </p:spPr>
        <p:txBody>
          <a:bodyPr wrap="square" rtlCol="0">
            <a:spAutoFit/>
          </a:bodyPr>
          <a:lstStyle/>
          <a:p>
            <a:pPr lvl="0"/>
            <a:r>
              <a:rPr lang="en-US" sz="2400" dirty="0">
                <a:solidFill>
                  <a:sysClr val="windowText" lastClr="000000"/>
                </a:solidFill>
                <a:latin typeface="Baskerville Old Face" panose="02020602080505020303" pitchFamily="18" charset="0"/>
                <a:cs typeface="DaunPenh" panose="020B0604020202020204" pitchFamily="2" charset="0"/>
              </a:rPr>
              <a:t>It seems that the CNN model misperformed due to overfitting.</a:t>
            </a:r>
          </a:p>
          <a:p>
            <a:pPr lvl="0"/>
            <a:endParaRPr lang="en-US" sz="2400" dirty="0">
              <a:solidFill>
                <a:sysClr val="windowText" lastClr="000000"/>
              </a:solidFill>
              <a:latin typeface="Baskerville Old Face" panose="02020602080505020303" pitchFamily="18" charset="0"/>
              <a:cs typeface="DaunPenh" panose="020B0604020202020204" pitchFamily="2" charset="0"/>
            </a:endParaRPr>
          </a:p>
          <a:p>
            <a:pPr lvl="0"/>
            <a:r>
              <a:rPr lang="en-US" sz="2400" dirty="0">
                <a:solidFill>
                  <a:sysClr val="windowText" lastClr="000000"/>
                </a:solidFill>
                <a:latin typeface="Baskerville Old Face" panose="02020602080505020303" pitchFamily="18" charset="0"/>
                <a:cs typeface="DaunPenh" panose="020B0604020202020204" pitchFamily="2" charset="0"/>
              </a:rPr>
              <a:t>This is exactly the reason why we performed </a:t>
            </a:r>
            <a:r>
              <a:rPr lang="en-US" sz="2400" b="1" dirty="0">
                <a:solidFill>
                  <a:sysClr val="windowText" lastClr="000000"/>
                </a:solidFill>
                <a:latin typeface="Baskerville Old Face" panose="02020602080505020303" pitchFamily="18" charset="0"/>
                <a:cs typeface="DaunPenh" panose="020B0604020202020204" pitchFamily="2" charset="0"/>
              </a:rPr>
              <a:t>data augmentation techniques </a:t>
            </a:r>
            <a:r>
              <a:rPr lang="en-US" sz="2400" dirty="0">
                <a:solidFill>
                  <a:sysClr val="windowText" lastClr="000000"/>
                </a:solidFill>
                <a:latin typeface="Baskerville Old Face" panose="02020602080505020303" pitchFamily="18" charset="0"/>
                <a:cs typeface="DaunPenh" panose="020B0604020202020204" pitchFamily="2" charset="0"/>
              </a:rPr>
              <a:t>at an early stage. Let us now see to what extent this will fix this issue.</a:t>
            </a:r>
          </a:p>
          <a:p>
            <a:pPr lvl="0"/>
            <a:endParaRPr lang="en-US" sz="2400" dirty="0">
              <a:solidFill>
                <a:sysClr val="windowText" lastClr="000000"/>
              </a:solidFill>
              <a:latin typeface="Baskerville Old Face" panose="02020602080505020303" pitchFamily="18" charset="0"/>
              <a:cs typeface="DaunPenh" panose="020B0604020202020204" pitchFamily="2" charset="0"/>
            </a:endParaRPr>
          </a:p>
          <a:p>
            <a:pPr lvl="0"/>
            <a:r>
              <a:rPr lang="en-US" sz="2400" dirty="0">
                <a:solidFill>
                  <a:sysClr val="windowText" lastClr="000000"/>
                </a:solidFill>
                <a:latin typeface="Baskerville Old Face" panose="02020602080505020303" pitchFamily="18" charset="0"/>
                <a:cs typeface="DaunPenh" panose="020B0604020202020204" pitchFamily="2" charset="0"/>
              </a:rPr>
              <a:t>To be noted that the model was built similarly to the previous model.</a:t>
            </a:r>
            <a:endParaRPr lang="en-US" sz="2000" dirty="0">
              <a:solidFill>
                <a:sysClr val="windowText" lastClr="000000"/>
              </a:solidFill>
              <a:latin typeface="Baskerville Old Face" panose="02020602080505020303" pitchFamily="18" charset="0"/>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ysClr val="windowText" lastClr="000000"/>
              </a:solidFill>
              <a:latin typeface="Baskerville Old Face" panose="02020602080505020303" pitchFamily="18" charset="0"/>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1400"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pic>
        <p:nvPicPr>
          <p:cNvPr id="4" name="Εικόνα 3" descr="Εικόνα που περιέχει βέλος&#10;&#10;Περιγραφή που δημιουργήθηκε αυτόματα">
            <a:extLst>
              <a:ext uri="{FF2B5EF4-FFF2-40B4-BE49-F238E27FC236}">
                <a16:creationId xmlns:a16="http://schemas.microsoft.com/office/drawing/2014/main" id="{CDF07F68-DA83-4003-A006-63A918D7EF06}"/>
              </a:ext>
            </a:extLst>
          </p:cNvPr>
          <p:cNvPicPr>
            <a:picLocks noChangeAspect="1"/>
          </p:cNvPicPr>
          <p:nvPr/>
        </p:nvPicPr>
        <p:blipFill rotWithShape="1">
          <a:blip r:embed="rId2">
            <a:clrChange>
              <a:clrFrom>
                <a:srgbClr val="FFFFFF"/>
              </a:clrFrom>
              <a:clrTo>
                <a:srgbClr val="FFFFFF">
                  <a:alpha val="0"/>
                </a:srgbClr>
              </a:clrTo>
            </a:clrChange>
            <a:duotone>
              <a:schemeClr val="accent1">
                <a:shade val="45000"/>
                <a:satMod val="135000"/>
              </a:schemeClr>
              <a:prstClr val="white"/>
            </a:duotone>
            <a:alphaModFix/>
            <a:extLst>
              <a:ext uri="{28A0092B-C50C-407E-A947-70E740481C1C}">
                <a14:useLocalDpi xmlns:a14="http://schemas.microsoft.com/office/drawing/2010/main" val="0"/>
              </a:ext>
            </a:extLst>
          </a:blip>
          <a:srcRect b="9206"/>
          <a:stretch/>
        </p:blipFill>
        <p:spPr>
          <a:xfrm>
            <a:off x="7561772" y="2076826"/>
            <a:ext cx="3104077" cy="3046823"/>
          </a:xfrm>
          <a:prstGeom prst="rect">
            <a:avLst/>
          </a:prstGeom>
        </p:spPr>
      </p:pic>
    </p:spTree>
    <p:extLst>
      <p:ext uri="{BB962C8B-B14F-4D97-AF65-F5344CB8AC3E}">
        <p14:creationId xmlns:p14="http://schemas.microsoft.com/office/powerpoint/2010/main" val="357767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D6A748D-BEEC-43A4-BFF3-B31C0275A5D9}"/>
              </a:ext>
            </a:extLst>
          </p:cNvPr>
          <p:cNvSpPr>
            <a:spLocks noGrp="1"/>
          </p:cNvSpPr>
          <p:nvPr>
            <p:ph type="title"/>
          </p:nvPr>
        </p:nvSpPr>
        <p:spPr>
          <a:xfrm>
            <a:off x="4476145" y="828675"/>
            <a:ext cx="3010505" cy="1066800"/>
          </a:xfrm>
        </p:spPr>
        <p:txBody>
          <a:bodyPr rtlCol="0">
            <a:normAutofit/>
          </a:bodyPr>
          <a:lstStyle/>
          <a:p>
            <a:pPr rtl="0"/>
            <a:r>
              <a:rPr lang="en-US" b="1" dirty="0"/>
              <a:t>Contents</a:t>
            </a:r>
            <a:endParaRPr lang="el" b="1" dirty="0"/>
          </a:p>
        </p:txBody>
      </p:sp>
      <p:graphicFrame>
        <p:nvGraphicFramePr>
          <p:cNvPr id="4" name="Θέση περιεχομένου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710530471"/>
              </p:ext>
            </p:extLst>
          </p:nvPr>
        </p:nvGraphicFramePr>
        <p:xfrm>
          <a:off x="1085849" y="1754980"/>
          <a:ext cx="10287001" cy="3159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682993" y="811210"/>
            <a:ext cx="788996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2</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Model – CNN (augmented data)</a:t>
            </a:r>
          </a:p>
          <a:p>
            <a:pPr marL="0" marR="0" lvl="0" indent="0" algn="l" defTabSz="457200" rtl="0" eaLnBrk="1" fontAlgn="auto" latinLnBrk="0" hangingPunct="1">
              <a:lnSpc>
                <a:spcPct val="90000"/>
              </a:lnSpc>
              <a:spcBef>
                <a:spcPct val="0"/>
              </a:spcBef>
              <a:spcAft>
                <a:spcPts val="0"/>
              </a:spcAft>
              <a:buClrTx/>
              <a:buSzTx/>
              <a:buFontTx/>
              <a:buNone/>
              <a:tabLst/>
              <a:defRPr/>
            </a:pPr>
            <a:endPar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endParaRPr>
          </a:p>
        </p:txBody>
      </p:sp>
      <p:sp>
        <p:nvSpPr>
          <p:cNvPr id="27" name="Ορθογώνιο 26">
            <a:extLst>
              <a:ext uri="{FF2B5EF4-FFF2-40B4-BE49-F238E27FC236}">
                <a16:creationId xmlns:a16="http://schemas.microsoft.com/office/drawing/2014/main" id="{3A893B04-F47F-42D3-BA08-31310BD1AD2E}"/>
              </a:ext>
            </a:extLst>
          </p:cNvPr>
          <p:cNvSpPr/>
          <p:nvPr/>
        </p:nvSpPr>
        <p:spPr>
          <a:xfrm>
            <a:off x="7271658" y="0"/>
            <a:ext cx="4920342" cy="6858000"/>
          </a:xfrm>
          <a:prstGeom prst="rect">
            <a:avLst/>
          </a:prstGeom>
          <a:solidFill>
            <a:srgbClr val="99570C">
              <a:alpha val="70980"/>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29" name="TextBox 28">
            <a:extLst>
              <a:ext uri="{FF2B5EF4-FFF2-40B4-BE49-F238E27FC236}">
                <a16:creationId xmlns:a16="http://schemas.microsoft.com/office/drawing/2014/main" id="{64150490-912F-4FB6-A1EF-12FE9A98BA73}"/>
              </a:ext>
            </a:extLst>
          </p:cNvPr>
          <p:cNvSpPr txBox="1"/>
          <p:nvPr/>
        </p:nvSpPr>
        <p:spPr>
          <a:xfrm>
            <a:off x="7596122" y="811210"/>
            <a:ext cx="4478510" cy="5355312"/>
          </a:xfrm>
          <a:prstGeom prst="rect">
            <a:avLst/>
          </a:prstGeom>
          <a:noFill/>
        </p:spPr>
        <p:txBody>
          <a:bodyPr wrap="square" rtlCol="0">
            <a:spAutoFit/>
          </a:bodyPr>
          <a:lstStyle/>
          <a:p>
            <a:pPr marL="0" indent="0" algn="just">
              <a:buNone/>
            </a:pPr>
            <a:r>
              <a:rPr lang="en-US" dirty="0"/>
              <a:t>The loss function </a:t>
            </a:r>
            <a:r>
              <a:rPr lang="en-US" b="1" dirty="0"/>
              <a:t>decreases rapidly </a:t>
            </a:r>
            <a:r>
              <a:rPr lang="en-US" dirty="0"/>
              <a:t>in the first four epochs, and from that point and on the curve starts to flatten in terms of training. </a:t>
            </a:r>
          </a:p>
          <a:p>
            <a:pPr marL="0" indent="0" algn="just">
              <a:buNone/>
            </a:pPr>
            <a:br>
              <a:rPr lang="en-US" dirty="0"/>
            </a:br>
            <a:r>
              <a:rPr lang="en-US" dirty="0"/>
              <a:t>As expected, the results are significantly better to those derived from the previous model as the validation loss ends up </a:t>
            </a:r>
            <a:r>
              <a:rPr lang="en-US" b="1" dirty="0"/>
              <a:t>approaching the training loss value.</a:t>
            </a:r>
          </a:p>
          <a:p>
            <a:pPr marL="0" indent="0">
              <a:buNone/>
            </a:pPr>
            <a:endParaRPr kumimoji="0" lang="en-US"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a:p>
            <a:r>
              <a:rPr lang="en-US" dirty="0"/>
              <a:t>In terms of accuracy, the results are also satisfactory as both metrics </a:t>
            </a:r>
            <a:r>
              <a:rPr lang="en-US" b="1" dirty="0"/>
              <a:t>are increasing through epochs. </a:t>
            </a:r>
            <a:r>
              <a:rPr lang="en-US" dirty="0"/>
              <a:t>However, we observe better accuracy values for validation than for training dataset. </a:t>
            </a:r>
            <a:br>
              <a:rPr lang="en-US" dirty="0"/>
            </a:br>
            <a:endParaRPr lang="en-US" dirty="0"/>
          </a:p>
          <a:p>
            <a:pPr algn="just"/>
            <a:r>
              <a:rPr lang="en-US" dirty="0"/>
              <a:t>This may be attributed to the fact that there might be difficult examples in the training dataset, but only simple examples in the validation datasets. </a:t>
            </a:r>
            <a:endParaRPr lang="el-GR" dirty="0"/>
          </a:p>
        </p:txBody>
      </p:sp>
      <p:pic>
        <p:nvPicPr>
          <p:cNvPr id="9" name="Εικόνα 8">
            <a:extLst>
              <a:ext uri="{FF2B5EF4-FFF2-40B4-BE49-F238E27FC236}">
                <a16:creationId xmlns:a16="http://schemas.microsoft.com/office/drawing/2014/main" id="{24CB66FE-50D1-4AB6-8988-CF953AD243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832" y="1530361"/>
            <a:ext cx="4920342" cy="2550814"/>
          </a:xfrm>
          <a:prstGeom prst="rect">
            <a:avLst/>
          </a:prstGeom>
          <a:noFill/>
          <a:ln>
            <a:noFill/>
          </a:ln>
        </p:spPr>
      </p:pic>
      <p:pic>
        <p:nvPicPr>
          <p:cNvPr id="10" name="Εικόνα 9">
            <a:extLst>
              <a:ext uri="{FF2B5EF4-FFF2-40B4-BE49-F238E27FC236}">
                <a16:creationId xmlns:a16="http://schemas.microsoft.com/office/drawing/2014/main" id="{B65E237A-3EF9-435E-973E-E7339BA3D71A}"/>
              </a:ext>
            </a:extLst>
          </p:cNvPr>
          <p:cNvPicPr>
            <a:picLocks noChangeAspect="1"/>
          </p:cNvPicPr>
          <p:nvPr/>
        </p:nvPicPr>
        <p:blipFill>
          <a:blip r:embed="rId3"/>
          <a:stretch>
            <a:fillRect/>
          </a:stretch>
        </p:blipFill>
        <p:spPr>
          <a:xfrm>
            <a:off x="1018832" y="4129817"/>
            <a:ext cx="5152572" cy="2728183"/>
          </a:xfrm>
          <a:prstGeom prst="rect">
            <a:avLst/>
          </a:prstGeom>
        </p:spPr>
      </p:pic>
    </p:spTree>
    <p:extLst>
      <p:ext uri="{BB962C8B-B14F-4D97-AF65-F5344CB8AC3E}">
        <p14:creationId xmlns:p14="http://schemas.microsoft.com/office/powerpoint/2010/main" val="1414381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2</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Model – CNN (augmented data)</a:t>
            </a:r>
          </a:p>
        </p:txBody>
      </p:sp>
      <p:graphicFrame>
        <p:nvGraphicFramePr>
          <p:cNvPr id="3" name="Πίνακας 2">
            <a:extLst>
              <a:ext uri="{FF2B5EF4-FFF2-40B4-BE49-F238E27FC236}">
                <a16:creationId xmlns:a16="http://schemas.microsoft.com/office/drawing/2014/main" id="{E972FA75-FFC4-415A-BBAE-F14B41FA417C}"/>
              </a:ext>
            </a:extLst>
          </p:cNvPr>
          <p:cNvGraphicFramePr>
            <a:graphicFrameLocks noGrp="1"/>
          </p:cNvGraphicFramePr>
          <p:nvPr>
            <p:extLst>
              <p:ext uri="{D42A27DB-BD31-4B8C-83A1-F6EECF244321}">
                <p14:modId xmlns:p14="http://schemas.microsoft.com/office/powerpoint/2010/main" val="3859110806"/>
              </p:ext>
            </p:extLst>
          </p:nvPr>
        </p:nvGraphicFramePr>
        <p:xfrm>
          <a:off x="774871" y="2169612"/>
          <a:ext cx="5397500" cy="2506563"/>
        </p:xfrm>
        <a:graphic>
          <a:graphicData uri="http://schemas.openxmlformats.org/drawingml/2006/table">
            <a:tbl>
              <a:tblPr firstRow="1" firstCol="1" bandRow="1">
                <a:tableStyleId>{00A15C55-8517-42AA-B614-E9B94910E393}</a:tableStyleId>
              </a:tblPr>
              <a:tblGrid>
                <a:gridCol w="1311275">
                  <a:extLst>
                    <a:ext uri="{9D8B030D-6E8A-4147-A177-3AD203B41FA5}">
                      <a16:colId xmlns:a16="http://schemas.microsoft.com/office/drawing/2014/main" val="1320253001"/>
                    </a:ext>
                  </a:extLst>
                </a:gridCol>
                <a:gridCol w="1089660">
                  <a:extLst>
                    <a:ext uri="{9D8B030D-6E8A-4147-A177-3AD203B41FA5}">
                      <a16:colId xmlns:a16="http://schemas.microsoft.com/office/drawing/2014/main" val="4275416192"/>
                    </a:ext>
                  </a:extLst>
                </a:gridCol>
                <a:gridCol w="998855">
                  <a:extLst>
                    <a:ext uri="{9D8B030D-6E8A-4147-A177-3AD203B41FA5}">
                      <a16:colId xmlns:a16="http://schemas.microsoft.com/office/drawing/2014/main" val="2402948624"/>
                    </a:ext>
                  </a:extLst>
                </a:gridCol>
                <a:gridCol w="998855">
                  <a:extLst>
                    <a:ext uri="{9D8B030D-6E8A-4147-A177-3AD203B41FA5}">
                      <a16:colId xmlns:a16="http://schemas.microsoft.com/office/drawing/2014/main" val="2479993146"/>
                    </a:ext>
                  </a:extLst>
                </a:gridCol>
                <a:gridCol w="998855">
                  <a:extLst>
                    <a:ext uri="{9D8B030D-6E8A-4147-A177-3AD203B41FA5}">
                      <a16:colId xmlns:a16="http://schemas.microsoft.com/office/drawing/2014/main" val="1119951864"/>
                    </a:ext>
                  </a:extLst>
                </a:gridCol>
              </a:tblGrid>
              <a:tr h="193695">
                <a:tc>
                  <a:txBody>
                    <a:bodyPr/>
                    <a:lstStyle/>
                    <a:p>
                      <a:pPr algn="ctr">
                        <a:lnSpc>
                          <a:spcPct val="115000"/>
                        </a:lnSpc>
                        <a:spcAft>
                          <a:spcPts val="1000"/>
                        </a:spcAft>
                      </a:pPr>
                      <a:r>
                        <a:rPr lang="en-US" sz="1100" b="1" dirty="0">
                          <a:solidFill>
                            <a:srgbClr val="FFFFFF"/>
                          </a:solidFill>
                          <a:effectLst/>
                        </a:rPr>
                        <a:t>Class</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1" dirty="0" err="1">
                          <a:solidFill>
                            <a:srgbClr val="FFFFFF"/>
                          </a:solidFill>
                          <a:effectLst/>
                        </a:rPr>
                        <a:t>Precision</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n-US" sz="1100" b="1" dirty="0">
                          <a:solidFill>
                            <a:srgbClr val="FFFFFF"/>
                          </a:solidFill>
                          <a:effectLst/>
                        </a:rPr>
                        <a:t>R</a:t>
                      </a:r>
                      <a:r>
                        <a:rPr lang="el-GR" sz="1100" b="1" dirty="0" err="1">
                          <a:solidFill>
                            <a:srgbClr val="FFFFFF"/>
                          </a:solidFill>
                          <a:effectLst/>
                        </a:rPr>
                        <a:t>ecall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1" dirty="0">
                          <a:solidFill>
                            <a:srgbClr val="FFFFFF"/>
                          </a:solidFill>
                          <a:effectLst/>
                        </a:rPr>
                        <a:t>f1-score</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1" dirty="0" err="1">
                          <a:solidFill>
                            <a:srgbClr val="FFFFFF"/>
                          </a:solidFill>
                          <a:effectLst/>
                        </a:rPr>
                        <a:t>support</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extLst>
                  <a:ext uri="{0D108BD9-81ED-4DB2-BD59-A6C34878D82A}">
                    <a16:rowId xmlns:a16="http://schemas.microsoft.com/office/drawing/2014/main" val="2953568352"/>
                  </a:ext>
                </a:extLst>
              </a:tr>
              <a:tr h="193695">
                <a:tc>
                  <a:txBody>
                    <a:bodyPr/>
                    <a:lstStyle/>
                    <a:p>
                      <a:pPr algn="ctr">
                        <a:lnSpc>
                          <a:spcPct val="115000"/>
                        </a:lnSpc>
                        <a:spcAft>
                          <a:spcPts val="1000"/>
                        </a:spcAft>
                      </a:pPr>
                      <a:r>
                        <a:rPr lang="el-GR" sz="1100" b="1" dirty="0">
                          <a:solidFill>
                            <a:srgbClr val="FFFFFF"/>
                          </a:solidFill>
                          <a:effectLst/>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a:t>
                      </a:r>
                      <a:endParaRPr lang="el-GR"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0288635"/>
                  </a:ext>
                </a:extLst>
              </a:tr>
              <a:tr h="193695">
                <a:tc>
                  <a:txBody>
                    <a:bodyPr/>
                    <a:lstStyle/>
                    <a:p>
                      <a:pPr algn="ctr">
                        <a:lnSpc>
                          <a:spcPct val="115000"/>
                        </a:lnSpc>
                        <a:spcAft>
                          <a:spcPts val="1000"/>
                        </a:spcAft>
                      </a:pPr>
                      <a:r>
                        <a:rPr lang="el-GR" sz="1100" b="1" dirty="0">
                          <a:solidFill>
                            <a:srgbClr val="FFFFFF"/>
                          </a:solidFill>
                          <a:effectLst/>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0,38</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0,49</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0,43</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499</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457789"/>
                  </a:ext>
                </a:extLst>
              </a:tr>
              <a:tr h="209209">
                <a:tc>
                  <a:txBody>
                    <a:bodyPr/>
                    <a:lstStyle/>
                    <a:p>
                      <a:pPr algn="ctr">
                        <a:lnSpc>
                          <a:spcPct val="115000"/>
                        </a:lnSpc>
                        <a:spcAft>
                          <a:spcPts val="1000"/>
                        </a:spcAft>
                      </a:pPr>
                      <a:r>
                        <a:rPr lang="el-GR" sz="1100" b="1" dirty="0">
                          <a:solidFill>
                            <a:srgbClr val="FFFFFF"/>
                          </a:solidFill>
                          <a:effectLst/>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3646112"/>
                  </a:ext>
                </a:extLst>
              </a:tr>
              <a:tr h="193695">
                <a:tc>
                  <a:txBody>
                    <a:bodyPr/>
                    <a:lstStyle/>
                    <a:p>
                      <a:pPr algn="ctr">
                        <a:lnSpc>
                          <a:spcPct val="115000"/>
                        </a:lnSpc>
                        <a:spcAft>
                          <a:spcPts val="1000"/>
                        </a:spcAft>
                      </a:pPr>
                      <a:r>
                        <a:rPr lang="el-GR" sz="1100" b="1" dirty="0">
                          <a:solidFill>
                            <a:srgbClr val="FFFFFF"/>
                          </a:solidFill>
                          <a:effectLst/>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950237"/>
                  </a:ext>
                </a:extLst>
              </a:tr>
              <a:tr h="193695">
                <a:tc>
                  <a:txBody>
                    <a:bodyPr/>
                    <a:lstStyle/>
                    <a:p>
                      <a:pPr algn="ctr">
                        <a:lnSpc>
                          <a:spcPct val="115000"/>
                        </a:lnSpc>
                        <a:spcAft>
                          <a:spcPts val="1000"/>
                        </a:spcAft>
                      </a:pPr>
                      <a:r>
                        <a:rPr lang="el-GR" sz="1100" b="1" dirty="0">
                          <a:solidFill>
                            <a:srgbClr val="FFFFFF"/>
                          </a:solidFill>
                          <a:effectLst/>
                        </a:rPr>
                        <a:t>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0,48</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678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2535603"/>
                  </a:ext>
                </a:extLst>
              </a:tr>
              <a:tr h="193695">
                <a:tc>
                  <a:txBody>
                    <a:bodyPr/>
                    <a:lstStyle/>
                    <a:p>
                      <a:pPr algn="ctr">
                        <a:lnSpc>
                          <a:spcPct val="115000"/>
                        </a:lnSpc>
                        <a:spcAft>
                          <a:spcPts val="1000"/>
                        </a:spcAft>
                      </a:pPr>
                      <a:r>
                        <a:rPr lang="el-GR" sz="1100" b="1" dirty="0">
                          <a:solidFill>
                            <a:srgbClr val="FFFFFF"/>
                          </a:solidFill>
                          <a:effectLst/>
                        </a:rPr>
                        <a:t>5</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0,60</a:t>
                      </a:r>
                      <a:endParaRPr lang="el-GR"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1.931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5620935"/>
                  </a:ext>
                </a:extLst>
              </a:tr>
              <a:tr h="193695">
                <a:tc>
                  <a:txBody>
                    <a:bodyPr/>
                    <a:lstStyle/>
                    <a:p>
                      <a:pPr algn="ctr">
                        <a:lnSpc>
                          <a:spcPct val="115000"/>
                        </a:lnSpc>
                        <a:spcAft>
                          <a:spcPts val="1000"/>
                        </a:spcAft>
                      </a:pPr>
                      <a:r>
                        <a:rPr lang="el-GR" sz="1100" b="1" dirty="0">
                          <a:solidFill>
                            <a:srgbClr val="FFFFFF"/>
                          </a:solidFill>
                          <a:effectLst/>
                        </a:rPr>
                        <a:t>6</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8045853"/>
                  </a:ext>
                </a:extLst>
              </a:tr>
              <a:tr h="193695">
                <a:tc>
                  <a:txBody>
                    <a:bodyPr/>
                    <a:lstStyle/>
                    <a:p>
                      <a:pPr algn="ctr">
                        <a:lnSpc>
                          <a:spcPct val="115000"/>
                        </a:lnSpc>
                        <a:spcAft>
                          <a:spcPts val="1000"/>
                        </a:spcAft>
                      </a:pPr>
                      <a:r>
                        <a:rPr lang="el-GR" sz="1100" b="1" dirty="0">
                          <a:solidFill>
                            <a:srgbClr val="FFFFFF"/>
                          </a:solidFill>
                          <a:effectLst/>
                        </a:rPr>
                        <a:t>7</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7750089"/>
                  </a:ext>
                </a:extLst>
              </a:tr>
              <a:tr h="178921">
                <a:tc>
                  <a:txBody>
                    <a:bodyPr/>
                    <a:lstStyle/>
                    <a:p>
                      <a:endParaRPr lang="el-GR" sz="1100" dirty="0">
                        <a:effectLst/>
                        <a:latin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endParaRPr lang="el-GR" sz="1100" b="0" dirty="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8303665"/>
                  </a:ext>
                </a:extLst>
              </a:tr>
              <a:tr h="193695">
                <a:tc>
                  <a:txBody>
                    <a:bodyPr/>
                    <a:lstStyle/>
                    <a:p>
                      <a:pPr>
                        <a:lnSpc>
                          <a:spcPct val="115000"/>
                        </a:lnSpc>
                        <a:spcAft>
                          <a:spcPts val="1000"/>
                        </a:spcAft>
                      </a:pPr>
                      <a:r>
                        <a:rPr lang="el-GR" sz="1100" b="1" dirty="0" err="1">
                          <a:solidFill>
                            <a:srgbClr val="FFFFFF"/>
                          </a:solidFill>
                          <a:effectLst/>
                        </a:rPr>
                        <a:t>Accuracy</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endParaRPr lang="el-GR" sz="1100" b="0" dirty="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675531"/>
                  </a:ext>
                </a:extLst>
              </a:tr>
              <a:tr h="193695">
                <a:tc>
                  <a:txBody>
                    <a:bodyPr/>
                    <a:lstStyle/>
                    <a:p>
                      <a:pPr>
                        <a:lnSpc>
                          <a:spcPct val="115000"/>
                        </a:lnSpc>
                        <a:spcAft>
                          <a:spcPts val="1000"/>
                        </a:spcAft>
                      </a:pPr>
                      <a:r>
                        <a:rPr lang="el-GR" sz="1100" b="1" dirty="0" err="1">
                          <a:solidFill>
                            <a:srgbClr val="FFFFFF"/>
                          </a:solidFill>
                          <a:effectLst/>
                        </a:rPr>
                        <a:t>macro</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679193"/>
                  </a:ext>
                </a:extLst>
              </a:tr>
              <a:tr h="0">
                <a:tc>
                  <a:txBody>
                    <a:bodyPr/>
                    <a:lstStyle/>
                    <a:p>
                      <a:pPr>
                        <a:lnSpc>
                          <a:spcPct val="115000"/>
                        </a:lnSpc>
                        <a:spcAft>
                          <a:spcPts val="1000"/>
                        </a:spcAft>
                      </a:pPr>
                      <a:r>
                        <a:rPr lang="el-GR" sz="1100" b="1" dirty="0" err="1">
                          <a:solidFill>
                            <a:srgbClr val="FFFFFF"/>
                          </a:solidFill>
                          <a:effectLst/>
                        </a:rPr>
                        <a:t>weighted</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0,44</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0936327"/>
                  </a:ext>
                </a:extLst>
              </a:tr>
            </a:tbl>
          </a:graphicData>
        </a:graphic>
      </p:graphicFrame>
      <p:sp>
        <p:nvSpPr>
          <p:cNvPr id="15" name="TextBox 14">
            <a:extLst>
              <a:ext uri="{FF2B5EF4-FFF2-40B4-BE49-F238E27FC236}">
                <a16:creationId xmlns:a16="http://schemas.microsoft.com/office/drawing/2014/main" id="{D280E6F5-FE07-4FC9-87AD-0503F1FA643D}"/>
              </a:ext>
            </a:extLst>
          </p:cNvPr>
          <p:cNvSpPr txBox="1"/>
          <p:nvPr/>
        </p:nvSpPr>
        <p:spPr>
          <a:xfrm>
            <a:off x="682993" y="1649492"/>
            <a:ext cx="8869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Let us figure the performance of the model in terms of </a:t>
            </a:r>
            <a:r>
              <a:rPr kumimoji="0" lang="en-US" sz="18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prediction</a:t>
            </a: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p>
        </p:txBody>
      </p:sp>
      <p:sp>
        <p:nvSpPr>
          <p:cNvPr id="12" name="Ορθογώνιο 11">
            <a:extLst>
              <a:ext uri="{FF2B5EF4-FFF2-40B4-BE49-F238E27FC236}">
                <a16:creationId xmlns:a16="http://schemas.microsoft.com/office/drawing/2014/main" id="{D8F3DAA5-1375-469C-8706-1C542B71324D}"/>
              </a:ext>
            </a:extLst>
          </p:cNvPr>
          <p:cNvSpPr/>
          <p:nvPr/>
        </p:nvSpPr>
        <p:spPr>
          <a:xfrm rot="16200000">
            <a:off x="5228747" y="-58435"/>
            <a:ext cx="1734506" cy="12192000"/>
          </a:xfrm>
          <a:prstGeom prst="rect">
            <a:avLst/>
          </a:prstGeom>
          <a:solidFill>
            <a:srgbClr val="99570C">
              <a:alpha val="70980"/>
            </a:srgbClr>
          </a:solidFill>
          <a:ln>
            <a:noFill/>
          </a:ln>
          <a:effectLst>
            <a:outerShdw blurRad="50800" dist="38100" dir="13500000" algn="b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18" name="TextBox 17">
            <a:extLst>
              <a:ext uri="{FF2B5EF4-FFF2-40B4-BE49-F238E27FC236}">
                <a16:creationId xmlns:a16="http://schemas.microsoft.com/office/drawing/2014/main" id="{15842DE0-C04A-4E02-9102-5DD4D88C5AB8}"/>
              </a:ext>
            </a:extLst>
          </p:cNvPr>
          <p:cNvSpPr txBox="1"/>
          <p:nvPr/>
        </p:nvSpPr>
        <p:spPr>
          <a:xfrm>
            <a:off x="682993" y="5208508"/>
            <a:ext cx="527375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oudy Old Style"/>
                <a:ea typeface="+mn-ea"/>
                <a:cs typeface="+mn-cs"/>
              </a:rPr>
              <a:t>Based on the weighted average, </a:t>
            </a:r>
            <a:r>
              <a:rPr kumimoji="0" lang="en-US" sz="2000" b="1" i="0" u="none" strike="noStrike" kern="1200" cap="none" spc="0" normalizeH="0" baseline="0" noProof="0" dirty="0">
                <a:ln>
                  <a:noFill/>
                </a:ln>
                <a:solidFill>
                  <a:prstClr val="white"/>
                </a:solidFill>
                <a:effectLst/>
                <a:uLnTx/>
                <a:uFillTx/>
                <a:latin typeface="Goudy Old Style"/>
                <a:ea typeface="+mn-ea"/>
                <a:cs typeface="+mn-cs"/>
              </a:rPr>
              <a:t>44% </a:t>
            </a:r>
            <a:r>
              <a:rPr kumimoji="0" lang="en-US" sz="2000" b="0" i="0" u="none" strike="noStrike" kern="1200" cap="none" spc="0" normalizeH="0" baseline="0" noProof="0" dirty="0">
                <a:ln>
                  <a:noFill/>
                </a:ln>
                <a:solidFill>
                  <a:prstClr val="white"/>
                </a:solidFill>
                <a:effectLst/>
                <a:uLnTx/>
                <a:uFillTx/>
                <a:latin typeface="Goudy Old Style"/>
                <a:ea typeface="+mn-ea"/>
                <a:cs typeface="+mn-cs"/>
              </a:rPr>
              <a:t>of predictions for each of the classes were actually of the predicted class, taking again into consideration the proportion of each class in the dataset.</a:t>
            </a:r>
          </a:p>
        </p:txBody>
      </p:sp>
      <p:pic>
        <p:nvPicPr>
          <p:cNvPr id="20" name="Εικόνα 19">
            <a:extLst>
              <a:ext uri="{FF2B5EF4-FFF2-40B4-BE49-F238E27FC236}">
                <a16:creationId xmlns:a16="http://schemas.microsoft.com/office/drawing/2014/main" id="{58C575A8-ACC5-4D7A-81C1-4C73A546580B}"/>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a:off x="0" y="4494402"/>
            <a:ext cx="431210" cy="836823"/>
          </a:xfrm>
          <a:prstGeom prst="rect">
            <a:avLst/>
          </a:prstGeom>
        </p:spPr>
      </p:pic>
      <p:sp>
        <p:nvSpPr>
          <p:cNvPr id="22" name="TextBox 21">
            <a:extLst>
              <a:ext uri="{FF2B5EF4-FFF2-40B4-BE49-F238E27FC236}">
                <a16:creationId xmlns:a16="http://schemas.microsoft.com/office/drawing/2014/main" id="{5B1B2D30-50BE-48D8-A844-92C76D79DC2F}"/>
              </a:ext>
            </a:extLst>
          </p:cNvPr>
          <p:cNvSpPr txBox="1"/>
          <p:nvPr/>
        </p:nvSpPr>
        <p:spPr>
          <a:xfrm>
            <a:off x="6639737" y="5052543"/>
            <a:ext cx="547583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white"/>
                </a:solidFill>
                <a:effectLst/>
                <a:uLnTx/>
                <a:uFillTx/>
                <a:latin typeface="Goudy Old Style"/>
                <a:ea typeface="+mn-ea"/>
                <a:cs typeface="+mn-cs"/>
              </a:rPr>
            </a:br>
            <a:r>
              <a:rPr kumimoji="0" lang="en-US" sz="2000" b="0" i="0" u="none" strike="noStrike" kern="1200" cap="none" spc="0" normalizeH="0" baseline="0" noProof="0" dirty="0">
                <a:ln>
                  <a:noFill/>
                </a:ln>
                <a:solidFill>
                  <a:prstClr val="white"/>
                </a:solidFill>
                <a:effectLst/>
                <a:uLnTx/>
                <a:uFillTx/>
                <a:latin typeface="Goudy Old Style"/>
                <a:ea typeface="+mn-ea"/>
                <a:cs typeface="+mn-cs"/>
              </a:rPr>
              <a:t>For classes that we did not have many image samples, the results are even worse than those of the previous mode.</a:t>
            </a:r>
            <a:r>
              <a:rPr lang="en-US" sz="2000" dirty="0">
                <a:solidFill>
                  <a:prstClr val="white"/>
                </a:solidFill>
                <a:latin typeface="Goudy Old Style"/>
              </a:rPr>
              <a:t> </a:t>
            </a:r>
            <a:r>
              <a:rPr kumimoji="0" lang="en-US" sz="2000" b="0" i="0" u="none" strike="noStrike" kern="1200" cap="none" spc="0" normalizeH="0" baseline="0" noProof="0" dirty="0">
                <a:ln>
                  <a:noFill/>
                </a:ln>
                <a:solidFill>
                  <a:prstClr val="white"/>
                </a:solidFill>
                <a:effectLst/>
                <a:uLnTx/>
                <a:uFillTx/>
                <a:latin typeface="Goudy Old Style"/>
                <a:ea typeface="+mn-ea"/>
                <a:cs typeface="+mn-cs"/>
              </a:rPr>
              <a:t>The accuracy metric, though, has remained at the same level</a:t>
            </a:r>
            <a:endParaRPr kumimoji="0" lang="el-GR" sz="1800" b="0" i="0" u="none" strike="noStrike" kern="1200" cap="none" spc="0" normalizeH="0" baseline="0" noProof="0" dirty="0">
              <a:ln>
                <a:noFill/>
              </a:ln>
              <a:solidFill>
                <a:prstClr val="white"/>
              </a:solidFill>
              <a:effectLst/>
              <a:uLnTx/>
              <a:uFillTx/>
              <a:ea typeface="+mn-ea"/>
              <a:cs typeface="+mn-cs"/>
            </a:endParaRPr>
          </a:p>
        </p:txBody>
      </p:sp>
      <p:pic>
        <p:nvPicPr>
          <p:cNvPr id="32" name="Εικόνα 31">
            <a:extLst>
              <a:ext uri="{FF2B5EF4-FFF2-40B4-BE49-F238E27FC236}">
                <a16:creationId xmlns:a16="http://schemas.microsoft.com/office/drawing/2014/main" id="{F4CBE370-BBE3-488C-9DDE-30A7C3ECA21E}"/>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rot="10800000">
            <a:off x="11760790" y="820435"/>
            <a:ext cx="431210" cy="836823"/>
          </a:xfrm>
          <a:prstGeom prst="rect">
            <a:avLst/>
          </a:prstGeom>
        </p:spPr>
      </p:pic>
      <p:pic>
        <p:nvPicPr>
          <p:cNvPr id="33" name="Εικόνα 32">
            <a:extLst>
              <a:ext uri="{FF2B5EF4-FFF2-40B4-BE49-F238E27FC236}">
                <a16:creationId xmlns:a16="http://schemas.microsoft.com/office/drawing/2014/main" id="{8048FF51-8D47-47A9-9511-0F13363CD36D}"/>
              </a:ext>
            </a:extLst>
          </p:cNvPr>
          <p:cNvPicPr>
            <a:picLocks noChangeAspect="1"/>
          </p:cNvPicPr>
          <p:nvPr/>
        </p:nvPicPr>
        <p:blipFill rotWithShape="1">
          <a:blip r:embed="rId3"/>
          <a:srcRect b="2999"/>
          <a:stretch/>
        </p:blipFill>
        <p:spPr>
          <a:xfrm>
            <a:off x="6924416" y="2115775"/>
            <a:ext cx="3990326" cy="2839817"/>
          </a:xfrm>
          <a:prstGeom prst="rect">
            <a:avLst/>
          </a:prstGeom>
        </p:spPr>
      </p:pic>
    </p:spTree>
    <p:extLst>
      <p:ext uri="{BB962C8B-B14F-4D97-AF65-F5344CB8AC3E}">
        <p14:creationId xmlns:p14="http://schemas.microsoft.com/office/powerpoint/2010/main" val="309972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502445" y="5541168"/>
            <a:ext cx="1819276" cy="814388"/>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502445" y="4978021"/>
            <a:ext cx="1819276" cy="814387"/>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318579" y="5459268"/>
            <a:ext cx="428625" cy="433517"/>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772180" y="101540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772180" y="33323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444795" y="976544"/>
            <a:ext cx="428625" cy="372678"/>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5986363"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3" y="820435"/>
            <a:ext cx="9444361"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3</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a:t>
            </a: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Pre-trained </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Model – VGG16 (augmented data)</a:t>
            </a:r>
          </a:p>
        </p:txBody>
      </p:sp>
      <p:sp>
        <p:nvSpPr>
          <p:cNvPr id="18" name="Θέση περιεχομένου 2">
            <a:extLst>
              <a:ext uri="{FF2B5EF4-FFF2-40B4-BE49-F238E27FC236}">
                <a16:creationId xmlns:a16="http://schemas.microsoft.com/office/drawing/2014/main" id="{DD1304F4-B482-4315-A819-807C96432DED}"/>
              </a:ext>
            </a:extLst>
          </p:cNvPr>
          <p:cNvSpPr txBox="1">
            <a:spLocks/>
          </p:cNvSpPr>
          <p:nvPr/>
        </p:nvSpPr>
        <p:spPr>
          <a:xfrm>
            <a:off x="1425782" y="1703858"/>
            <a:ext cx="5907314" cy="4460361"/>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marR="0" lvl="0" indent="0" algn="l" defTabSz="457200" rtl="0" eaLnBrk="1" fontAlgn="auto" latinLnBrk="0" hangingPunct="1">
              <a:lnSpc>
                <a:spcPct val="110000"/>
              </a:lnSpc>
              <a:spcBef>
                <a:spcPct val="20000"/>
              </a:spcBef>
              <a:spcAft>
                <a:spcPts val="600"/>
              </a:spcAft>
              <a:buClr>
                <a:srgbClr val="F4EEDC"/>
              </a:buClr>
              <a:buSzPct val="70000"/>
              <a:buFont typeface="Wingdings 2" charset="2"/>
              <a:buNone/>
              <a:tabLst/>
              <a:defRPr/>
            </a:pPr>
            <a:endPar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34" name="TextBox 33">
            <a:extLst>
              <a:ext uri="{FF2B5EF4-FFF2-40B4-BE49-F238E27FC236}">
                <a16:creationId xmlns:a16="http://schemas.microsoft.com/office/drawing/2014/main" id="{C3B7F6CF-2272-4786-ABA0-27D487449FBE}"/>
              </a:ext>
            </a:extLst>
          </p:cNvPr>
          <p:cNvSpPr txBox="1"/>
          <p:nvPr/>
        </p:nvSpPr>
        <p:spPr>
          <a:xfrm>
            <a:off x="814387" y="3429000"/>
            <a:ext cx="5520432" cy="30777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Why we chose 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It gives us the chance to use a model which has been trained on millions of images, which would take days or even weeks for a custom-made convolutional neural network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There is no need for a vast training dataset as the model can already detect easily patterns.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It brings better accuracy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1400"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pic>
        <p:nvPicPr>
          <p:cNvPr id="14" name="Εικόνα 13">
            <a:extLst>
              <a:ext uri="{FF2B5EF4-FFF2-40B4-BE49-F238E27FC236}">
                <a16:creationId xmlns:a16="http://schemas.microsoft.com/office/drawing/2014/main" id="{9B3EEF8D-69E0-49E6-8FA7-D8F992AB6236}"/>
              </a:ext>
            </a:extLst>
          </p:cNvPr>
          <p:cNvPicPr>
            <a:picLocks noChangeAspect="1"/>
          </p:cNvPicPr>
          <p:nvPr/>
        </p:nvPicPr>
        <p:blipFill>
          <a:blip r:embed="rId2"/>
          <a:stretch>
            <a:fillRect/>
          </a:stretch>
        </p:blipFill>
        <p:spPr>
          <a:xfrm>
            <a:off x="6679514" y="3429000"/>
            <a:ext cx="4834547" cy="2725148"/>
          </a:xfrm>
          <a:prstGeom prst="rect">
            <a:avLst/>
          </a:prstGeom>
        </p:spPr>
      </p:pic>
      <p:sp>
        <p:nvSpPr>
          <p:cNvPr id="15" name="TextBox 14">
            <a:extLst>
              <a:ext uri="{FF2B5EF4-FFF2-40B4-BE49-F238E27FC236}">
                <a16:creationId xmlns:a16="http://schemas.microsoft.com/office/drawing/2014/main" id="{AD5742AB-24AF-4BFF-B5D1-897512684DAB}"/>
              </a:ext>
            </a:extLst>
          </p:cNvPr>
          <p:cNvSpPr txBox="1"/>
          <p:nvPr/>
        </p:nvSpPr>
        <p:spPr>
          <a:xfrm>
            <a:off x="814387" y="1593876"/>
            <a:ext cx="8453368" cy="1569660"/>
          </a:xfrm>
          <a:prstGeom prst="rect">
            <a:avLst/>
          </a:prstGeom>
          <a:noFill/>
        </p:spPr>
        <p:txBody>
          <a:bodyPr wrap="square" rtlCol="0">
            <a:spAutoFit/>
          </a:bodyPr>
          <a:lstStyle/>
          <a:p>
            <a:r>
              <a:rPr lang="en-US" sz="2400" b="1" dirty="0">
                <a:solidFill>
                  <a:sysClr val="windowText" lastClr="000000"/>
                </a:solidFill>
                <a:latin typeface="Baskerville Old Face" panose="02020602080505020303" pitchFamily="18" charset="0"/>
                <a:cs typeface="DaunPenh" panose="020B0604020202020204" pitchFamily="2" charset="0"/>
              </a:rPr>
              <a:t>VGG16</a:t>
            </a:r>
            <a:r>
              <a:rPr lang="en-US" sz="2400" dirty="0">
                <a:solidFill>
                  <a:sysClr val="windowText" lastClr="000000"/>
                </a:solidFill>
                <a:latin typeface="Baskerville Old Face" panose="02020602080505020303" pitchFamily="18" charset="0"/>
                <a:cs typeface="DaunPenh" panose="020B0604020202020204" pitchFamily="2" charset="0"/>
              </a:rPr>
              <a:t>  is a convolution neural net (CNN ) architecture which was used to win ILSVR (</a:t>
            </a:r>
            <a:r>
              <a:rPr lang="en-US" sz="2400" dirty="0" err="1">
                <a:solidFill>
                  <a:sysClr val="windowText" lastClr="000000"/>
                </a:solidFill>
                <a:latin typeface="Baskerville Old Face" panose="02020602080505020303" pitchFamily="18" charset="0"/>
                <a:cs typeface="DaunPenh" panose="020B0604020202020204" pitchFamily="2" charset="0"/>
              </a:rPr>
              <a:t>Imagenet</a:t>
            </a:r>
            <a:r>
              <a:rPr lang="en-US" sz="2400" dirty="0">
                <a:solidFill>
                  <a:sysClr val="windowText" lastClr="000000"/>
                </a:solidFill>
                <a:latin typeface="Baskerville Old Face" panose="02020602080505020303" pitchFamily="18" charset="0"/>
                <a:cs typeface="DaunPenh" panose="020B0604020202020204" pitchFamily="2" charset="0"/>
              </a:rPr>
              <a:t>) competition in 2014 and up until now it is considered as one of the best practices in terms of deep learning . </a:t>
            </a:r>
          </a:p>
        </p:txBody>
      </p:sp>
    </p:spTree>
    <p:extLst>
      <p:ext uri="{BB962C8B-B14F-4D97-AF65-F5344CB8AC3E}">
        <p14:creationId xmlns:p14="http://schemas.microsoft.com/office/powerpoint/2010/main" val="350413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682993" y="811210"/>
            <a:ext cx="788996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3</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Pre-trained model VGG16</a:t>
            </a:r>
          </a:p>
        </p:txBody>
      </p:sp>
      <p:sp>
        <p:nvSpPr>
          <p:cNvPr id="27" name="Ορθογώνιο 26">
            <a:extLst>
              <a:ext uri="{FF2B5EF4-FFF2-40B4-BE49-F238E27FC236}">
                <a16:creationId xmlns:a16="http://schemas.microsoft.com/office/drawing/2014/main" id="{3A893B04-F47F-42D3-BA08-31310BD1AD2E}"/>
              </a:ext>
            </a:extLst>
          </p:cNvPr>
          <p:cNvSpPr/>
          <p:nvPr/>
        </p:nvSpPr>
        <p:spPr>
          <a:xfrm>
            <a:off x="7271658" y="0"/>
            <a:ext cx="4920342" cy="6858000"/>
          </a:xfrm>
          <a:prstGeom prst="rect">
            <a:avLst/>
          </a:prstGeom>
          <a:solidFill>
            <a:srgbClr val="935B5E">
              <a:alpha val="70980"/>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29" name="TextBox 28">
            <a:extLst>
              <a:ext uri="{FF2B5EF4-FFF2-40B4-BE49-F238E27FC236}">
                <a16:creationId xmlns:a16="http://schemas.microsoft.com/office/drawing/2014/main" id="{64150490-912F-4FB6-A1EF-12FE9A98BA73}"/>
              </a:ext>
            </a:extLst>
          </p:cNvPr>
          <p:cNvSpPr txBox="1"/>
          <p:nvPr/>
        </p:nvSpPr>
        <p:spPr>
          <a:xfrm>
            <a:off x="7573571" y="934763"/>
            <a:ext cx="4478510" cy="480131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For the pre-trained model the loss function for both validation and training dataset decreases significantly for the first 10 epochs.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After that point the two curves start to stabilize and take values upside-down between a range of numbers. Either way, the results are promising as loss is optimized for both datasets in comparison to the other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ysClr val="windowText" lastClr="000000"/>
              </a:solidFill>
              <a:effectLst/>
              <a:uLnTx/>
              <a:uFillTx/>
              <a:latin typeface="Goudy Old Style"/>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For both validation and test dataset the accuracy performance exceeds 90%, meaning that  the network was learning fast.</a:t>
            </a:r>
            <a:br>
              <a:rPr kumimoji="0" lang="en-US" b="0" i="0" u="none" strike="noStrike" kern="1200" cap="none" spc="0" normalizeH="0" baseline="0" noProof="0" dirty="0">
                <a:ln>
                  <a:noFill/>
                </a:ln>
                <a:solidFill>
                  <a:prstClr val="white"/>
                </a:solidFill>
                <a:effectLst/>
                <a:uLnTx/>
                <a:uFillTx/>
                <a:latin typeface="Goudy Old Style"/>
                <a:ea typeface="+mn-ea"/>
                <a:cs typeface="+mn-cs"/>
              </a:rPr>
            </a:b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 Moreover, the curve starts to flatten at the final steps indicating that not too many epochs are required to train the model further </a:t>
            </a:r>
          </a:p>
        </p:txBody>
      </p:sp>
      <p:pic>
        <p:nvPicPr>
          <p:cNvPr id="12" name="Εικόνα 11">
            <a:extLst>
              <a:ext uri="{FF2B5EF4-FFF2-40B4-BE49-F238E27FC236}">
                <a16:creationId xmlns:a16="http://schemas.microsoft.com/office/drawing/2014/main" id="{92BF4795-BA50-4C2A-9B36-96BC2EA32D99}"/>
              </a:ext>
            </a:extLst>
          </p:cNvPr>
          <p:cNvPicPr>
            <a:picLocks noChangeAspect="1"/>
          </p:cNvPicPr>
          <p:nvPr/>
        </p:nvPicPr>
        <p:blipFill>
          <a:blip r:embed="rId2"/>
          <a:stretch>
            <a:fillRect/>
          </a:stretch>
        </p:blipFill>
        <p:spPr>
          <a:xfrm>
            <a:off x="850197" y="1525886"/>
            <a:ext cx="5326245" cy="2752406"/>
          </a:xfrm>
          <a:prstGeom prst="rect">
            <a:avLst/>
          </a:prstGeom>
        </p:spPr>
      </p:pic>
      <p:pic>
        <p:nvPicPr>
          <p:cNvPr id="13" name="Εικόνα 12">
            <a:extLst>
              <a:ext uri="{FF2B5EF4-FFF2-40B4-BE49-F238E27FC236}">
                <a16:creationId xmlns:a16="http://schemas.microsoft.com/office/drawing/2014/main" id="{D695CACC-A619-4E61-B35F-74168EA8F4D3}"/>
              </a:ext>
            </a:extLst>
          </p:cNvPr>
          <p:cNvPicPr>
            <a:picLocks noChangeAspect="1"/>
          </p:cNvPicPr>
          <p:nvPr/>
        </p:nvPicPr>
        <p:blipFill>
          <a:blip r:embed="rId3"/>
          <a:stretch>
            <a:fillRect/>
          </a:stretch>
        </p:blipFill>
        <p:spPr>
          <a:xfrm>
            <a:off x="769754" y="4073828"/>
            <a:ext cx="5326246" cy="2770880"/>
          </a:xfrm>
          <a:prstGeom prst="rect">
            <a:avLst/>
          </a:prstGeom>
        </p:spPr>
      </p:pic>
    </p:spTree>
    <p:extLst>
      <p:ext uri="{BB962C8B-B14F-4D97-AF65-F5344CB8AC3E}">
        <p14:creationId xmlns:p14="http://schemas.microsoft.com/office/powerpoint/2010/main" val="748865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3</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Pre-trained model VGG16</a:t>
            </a:r>
          </a:p>
        </p:txBody>
      </p:sp>
      <p:graphicFrame>
        <p:nvGraphicFramePr>
          <p:cNvPr id="3" name="Πίνακας 2">
            <a:extLst>
              <a:ext uri="{FF2B5EF4-FFF2-40B4-BE49-F238E27FC236}">
                <a16:creationId xmlns:a16="http://schemas.microsoft.com/office/drawing/2014/main" id="{E972FA75-FFC4-415A-BBAE-F14B41FA417C}"/>
              </a:ext>
            </a:extLst>
          </p:cNvPr>
          <p:cNvGraphicFramePr>
            <a:graphicFrameLocks noGrp="1"/>
          </p:cNvGraphicFramePr>
          <p:nvPr>
            <p:extLst>
              <p:ext uri="{D42A27DB-BD31-4B8C-83A1-F6EECF244321}">
                <p14:modId xmlns:p14="http://schemas.microsoft.com/office/powerpoint/2010/main" val="4080274499"/>
              </p:ext>
            </p:extLst>
          </p:nvPr>
        </p:nvGraphicFramePr>
        <p:xfrm>
          <a:off x="774871" y="2169612"/>
          <a:ext cx="5397500" cy="2506246"/>
        </p:xfrm>
        <a:graphic>
          <a:graphicData uri="http://schemas.openxmlformats.org/drawingml/2006/table">
            <a:tbl>
              <a:tblPr firstRow="1" firstCol="1" bandRow="1">
                <a:tableStyleId>{00A15C55-8517-42AA-B614-E9B94910E393}</a:tableStyleId>
              </a:tblPr>
              <a:tblGrid>
                <a:gridCol w="1311275">
                  <a:extLst>
                    <a:ext uri="{9D8B030D-6E8A-4147-A177-3AD203B41FA5}">
                      <a16:colId xmlns:a16="http://schemas.microsoft.com/office/drawing/2014/main" val="1320253001"/>
                    </a:ext>
                  </a:extLst>
                </a:gridCol>
                <a:gridCol w="1089660">
                  <a:extLst>
                    <a:ext uri="{9D8B030D-6E8A-4147-A177-3AD203B41FA5}">
                      <a16:colId xmlns:a16="http://schemas.microsoft.com/office/drawing/2014/main" val="4275416192"/>
                    </a:ext>
                  </a:extLst>
                </a:gridCol>
                <a:gridCol w="998855">
                  <a:extLst>
                    <a:ext uri="{9D8B030D-6E8A-4147-A177-3AD203B41FA5}">
                      <a16:colId xmlns:a16="http://schemas.microsoft.com/office/drawing/2014/main" val="2402948624"/>
                    </a:ext>
                  </a:extLst>
                </a:gridCol>
                <a:gridCol w="998855">
                  <a:extLst>
                    <a:ext uri="{9D8B030D-6E8A-4147-A177-3AD203B41FA5}">
                      <a16:colId xmlns:a16="http://schemas.microsoft.com/office/drawing/2014/main" val="2479993146"/>
                    </a:ext>
                  </a:extLst>
                </a:gridCol>
                <a:gridCol w="998855">
                  <a:extLst>
                    <a:ext uri="{9D8B030D-6E8A-4147-A177-3AD203B41FA5}">
                      <a16:colId xmlns:a16="http://schemas.microsoft.com/office/drawing/2014/main" val="1119951864"/>
                    </a:ext>
                  </a:extLst>
                </a:gridCol>
              </a:tblGrid>
              <a:tr h="193695">
                <a:tc>
                  <a:txBody>
                    <a:bodyPr/>
                    <a:lstStyle/>
                    <a:p>
                      <a:pPr algn="ctr">
                        <a:lnSpc>
                          <a:spcPct val="115000"/>
                        </a:lnSpc>
                        <a:spcAft>
                          <a:spcPts val="1000"/>
                        </a:spcAft>
                      </a:pPr>
                      <a:r>
                        <a:rPr lang="en-US" sz="1100" b="1" dirty="0">
                          <a:solidFill>
                            <a:srgbClr val="FFFFFF"/>
                          </a:solidFill>
                          <a:effectLst/>
                        </a:rPr>
                        <a:t>Class</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l-GR" sz="1100" b="1" dirty="0" err="1">
                          <a:solidFill>
                            <a:srgbClr val="FFFFFF"/>
                          </a:solidFill>
                          <a:effectLst/>
                        </a:rPr>
                        <a:t>Precision</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n-US" sz="1100" b="1" dirty="0">
                          <a:solidFill>
                            <a:srgbClr val="FFFFFF"/>
                          </a:solidFill>
                          <a:effectLst/>
                        </a:rPr>
                        <a:t>R</a:t>
                      </a:r>
                      <a:r>
                        <a:rPr lang="el-GR" sz="1100" b="1" dirty="0" err="1">
                          <a:solidFill>
                            <a:srgbClr val="FFFFFF"/>
                          </a:solidFill>
                          <a:effectLst/>
                        </a:rPr>
                        <a:t>ecall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l-GR" sz="1100" b="1" dirty="0">
                          <a:solidFill>
                            <a:srgbClr val="FFFFFF"/>
                          </a:solidFill>
                          <a:effectLst/>
                        </a:rPr>
                        <a:t>f1-score</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l-GR" sz="1100" b="1" dirty="0" err="1">
                          <a:solidFill>
                            <a:srgbClr val="FFFFFF"/>
                          </a:solidFill>
                          <a:effectLst/>
                        </a:rPr>
                        <a:t>support</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extLst>
                  <a:ext uri="{0D108BD9-81ED-4DB2-BD59-A6C34878D82A}">
                    <a16:rowId xmlns:a16="http://schemas.microsoft.com/office/drawing/2014/main" val="2953568352"/>
                  </a:ext>
                </a:extLst>
              </a:tr>
              <a:tr h="193695">
                <a:tc>
                  <a:txBody>
                    <a:bodyPr/>
                    <a:lstStyle/>
                    <a:p>
                      <a:pPr algn="ctr">
                        <a:lnSpc>
                          <a:spcPct val="115000"/>
                        </a:lnSpc>
                        <a:spcAft>
                          <a:spcPts val="1000"/>
                        </a:spcAft>
                      </a:pPr>
                      <a:r>
                        <a:rPr lang="el-GR" sz="1100" b="1" dirty="0">
                          <a:solidFill>
                            <a:srgbClr val="FFFFFF"/>
                          </a:solidFill>
                          <a:effectLst/>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0,13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130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1030288635"/>
                  </a:ext>
                </a:extLst>
              </a:tr>
              <a:tr h="193695">
                <a:tc>
                  <a:txBody>
                    <a:bodyPr/>
                    <a:lstStyle/>
                    <a:p>
                      <a:pPr algn="ctr">
                        <a:lnSpc>
                          <a:spcPct val="115000"/>
                        </a:lnSpc>
                        <a:spcAft>
                          <a:spcPts val="1000"/>
                        </a:spcAft>
                      </a:pPr>
                      <a:r>
                        <a:rPr lang="el-GR" sz="1100" b="1" dirty="0">
                          <a:solidFill>
                            <a:srgbClr val="FFFFFF"/>
                          </a:solidFill>
                          <a:effectLst/>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0,70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0,59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499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30457789"/>
                  </a:ext>
                </a:extLst>
              </a:tr>
              <a:tr h="209209">
                <a:tc>
                  <a:txBody>
                    <a:bodyPr/>
                    <a:lstStyle/>
                    <a:p>
                      <a:pPr algn="ctr">
                        <a:lnSpc>
                          <a:spcPct val="115000"/>
                        </a:lnSpc>
                        <a:spcAft>
                          <a:spcPts val="1000"/>
                        </a:spcAft>
                      </a:pPr>
                      <a:r>
                        <a:rPr lang="el-GR" sz="1100" b="1" dirty="0">
                          <a:solidFill>
                            <a:srgbClr val="FFFFFF"/>
                          </a:solidFill>
                          <a:effectLst/>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0,27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394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2633646112"/>
                  </a:ext>
                </a:extLst>
              </a:tr>
              <a:tr h="193695">
                <a:tc>
                  <a:txBody>
                    <a:bodyPr/>
                    <a:lstStyle/>
                    <a:p>
                      <a:pPr algn="ctr">
                        <a:lnSpc>
                          <a:spcPct val="115000"/>
                        </a:lnSpc>
                        <a:spcAft>
                          <a:spcPts val="1000"/>
                        </a:spcAft>
                      </a:pPr>
                      <a:r>
                        <a:rPr lang="el-GR" sz="1100" b="1" dirty="0">
                          <a:solidFill>
                            <a:srgbClr val="FFFFFF"/>
                          </a:solidFill>
                          <a:effectLst/>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674950237"/>
                  </a:ext>
                </a:extLst>
              </a:tr>
              <a:tr h="193695">
                <a:tc>
                  <a:txBody>
                    <a:bodyPr/>
                    <a:lstStyle/>
                    <a:p>
                      <a:pPr algn="ctr">
                        <a:lnSpc>
                          <a:spcPct val="115000"/>
                        </a:lnSpc>
                        <a:spcAft>
                          <a:spcPts val="1000"/>
                        </a:spcAft>
                      </a:pPr>
                      <a:r>
                        <a:rPr lang="el-GR" sz="1100" b="1" dirty="0">
                          <a:solidFill>
                            <a:srgbClr val="FFFFFF"/>
                          </a:solidFill>
                          <a:effectLst/>
                        </a:rPr>
                        <a:t>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0,59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678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2432535603"/>
                  </a:ext>
                </a:extLst>
              </a:tr>
              <a:tr h="193695">
                <a:tc>
                  <a:txBody>
                    <a:bodyPr/>
                    <a:lstStyle/>
                    <a:p>
                      <a:pPr algn="ctr">
                        <a:lnSpc>
                          <a:spcPct val="115000"/>
                        </a:lnSpc>
                        <a:spcAft>
                          <a:spcPts val="1000"/>
                        </a:spcAft>
                      </a:pPr>
                      <a:r>
                        <a:rPr lang="el-GR" sz="1100" b="1" dirty="0">
                          <a:solidFill>
                            <a:srgbClr val="FFFFFF"/>
                          </a:solidFill>
                          <a:effectLst/>
                        </a:rPr>
                        <a:t>5</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0,75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0,88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0,81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1.931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1805620935"/>
                  </a:ext>
                </a:extLst>
              </a:tr>
              <a:tr h="193695">
                <a:tc>
                  <a:txBody>
                    <a:bodyPr/>
                    <a:lstStyle/>
                    <a:p>
                      <a:pPr algn="ctr">
                        <a:lnSpc>
                          <a:spcPct val="115000"/>
                        </a:lnSpc>
                        <a:spcAft>
                          <a:spcPts val="1000"/>
                        </a:spcAft>
                      </a:pPr>
                      <a:r>
                        <a:rPr lang="el-GR" sz="1100" b="1" dirty="0">
                          <a:solidFill>
                            <a:srgbClr val="FFFFFF"/>
                          </a:solidFill>
                          <a:effectLst/>
                        </a:rPr>
                        <a:t>6</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94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908045853"/>
                  </a:ext>
                </a:extLst>
              </a:tr>
              <a:tr h="193695">
                <a:tc>
                  <a:txBody>
                    <a:bodyPr/>
                    <a:lstStyle/>
                    <a:p>
                      <a:pPr algn="ctr">
                        <a:lnSpc>
                          <a:spcPct val="115000"/>
                        </a:lnSpc>
                        <a:spcAft>
                          <a:spcPts val="1000"/>
                        </a:spcAft>
                      </a:pPr>
                      <a:r>
                        <a:rPr lang="el-GR" sz="1100" b="1" dirty="0">
                          <a:solidFill>
                            <a:srgbClr val="FFFFFF"/>
                          </a:solidFill>
                          <a:effectLst/>
                        </a:rPr>
                        <a:t>7</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0,70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0,18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447750089"/>
                  </a:ext>
                </a:extLst>
              </a:tr>
              <a:tr h="178921">
                <a:tc>
                  <a:txBody>
                    <a:bodyPr/>
                    <a:lstStyle/>
                    <a:p>
                      <a:endParaRPr lang="el-GR" sz="1100" dirty="0">
                        <a:effectLst/>
                        <a:latin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808303665"/>
                  </a:ext>
                </a:extLst>
              </a:tr>
              <a:tr h="193695">
                <a:tc>
                  <a:txBody>
                    <a:bodyPr/>
                    <a:lstStyle/>
                    <a:p>
                      <a:pPr>
                        <a:lnSpc>
                          <a:spcPct val="115000"/>
                        </a:lnSpc>
                        <a:spcAft>
                          <a:spcPts val="1000"/>
                        </a:spcAft>
                      </a:pPr>
                      <a:r>
                        <a:rPr lang="el-GR" sz="1100" b="1" dirty="0" err="1">
                          <a:solidFill>
                            <a:srgbClr val="FFFFFF"/>
                          </a:solidFill>
                          <a:effectLst/>
                        </a:rPr>
                        <a:t>Accuracy</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0,65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3.800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561675531"/>
                  </a:ext>
                </a:extLst>
              </a:tr>
              <a:tr h="193695">
                <a:tc>
                  <a:txBody>
                    <a:bodyPr/>
                    <a:lstStyle/>
                    <a:p>
                      <a:pPr>
                        <a:lnSpc>
                          <a:spcPct val="115000"/>
                        </a:lnSpc>
                        <a:spcAft>
                          <a:spcPts val="1000"/>
                        </a:spcAft>
                      </a:pPr>
                      <a:r>
                        <a:rPr lang="el-GR" sz="1100" b="1" dirty="0" err="1">
                          <a:solidFill>
                            <a:srgbClr val="FFFFFF"/>
                          </a:solidFill>
                          <a:effectLst/>
                        </a:rPr>
                        <a:t>macro</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dirty="0">
                          <a:effectLst/>
                          <a:latin typeface="Calibri" panose="020F0502020204030204" pitchFamily="34" charset="0"/>
                          <a:ea typeface="Calibri" panose="020F0502020204030204" pitchFamily="34" charset="0"/>
                          <a:cs typeface="Times New Roman" panose="02020603050405020304" pitchFamily="18" charset="0"/>
                        </a:rPr>
                        <a:t>3.800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1806679193"/>
                  </a:ext>
                </a:extLst>
              </a:tr>
              <a:tr h="0">
                <a:tc>
                  <a:txBody>
                    <a:bodyPr/>
                    <a:lstStyle/>
                    <a:p>
                      <a:pPr>
                        <a:lnSpc>
                          <a:spcPct val="115000"/>
                        </a:lnSpc>
                        <a:spcAft>
                          <a:spcPts val="1000"/>
                        </a:spcAft>
                      </a:pPr>
                      <a:r>
                        <a:rPr lang="el-GR" sz="1100" b="1" dirty="0" err="1">
                          <a:solidFill>
                            <a:srgbClr val="FFFFFF"/>
                          </a:solidFill>
                          <a:effectLst/>
                        </a:rPr>
                        <a:t>weighted</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0,62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dirty="0">
                          <a:effectLst/>
                          <a:latin typeface="Calibri" panose="020F0502020204030204" pitchFamily="34" charset="0"/>
                          <a:ea typeface="Calibri" panose="020F0502020204030204" pitchFamily="34" charset="0"/>
                          <a:cs typeface="Times New Roman" panose="02020603050405020304" pitchFamily="18" charset="0"/>
                        </a:rPr>
                        <a:t>0,65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0,62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dirty="0">
                          <a:effectLst/>
                          <a:latin typeface="Calibri" panose="020F0502020204030204" pitchFamily="34" charset="0"/>
                          <a:ea typeface="Calibri" panose="020F0502020204030204" pitchFamily="34" charset="0"/>
                          <a:cs typeface="Times New Roman" panose="02020603050405020304" pitchFamily="18" charset="0"/>
                        </a:rPr>
                        <a:t>3.800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900936327"/>
                  </a:ext>
                </a:extLst>
              </a:tr>
            </a:tbl>
          </a:graphicData>
        </a:graphic>
      </p:graphicFrame>
      <p:sp>
        <p:nvSpPr>
          <p:cNvPr id="15" name="TextBox 14">
            <a:extLst>
              <a:ext uri="{FF2B5EF4-FFF2-40B4-BE49-F238E27FC236}">
                <a16:creationId xmlns:a16="http://schemas.microsoft.com/office/drawing/2014/main" id="{D280E6F5-FE07-4FC9-87AD-0503F1FA643D}"/>
              </a:ext>
            </a:extLst>
          </p:cNvPr>
          <p:cNvSpPr txBox="1"/>
          <p:nvPr/>
        </p:nvSpPr>
        <p:spPr>
          <a:xfrm>
            <a:off x="682993" y="1649492"/>
            <a:ext cx="8869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Let us figure the performance of the pre-trained model in terms of </a:t>
            </a:r>
            <a:r>
              <a:rPr kumimoji="0" lang="en-US" sz="18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prediction</a:t>
            </a: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p>
        </p:txBody>
      </p:sp>
      <p:sp>
        <p:nvSpPr>
          <p:cNvPr id="12" name="Ορθογώνιο 11">
            <a:extLst>
              <a:ext uri="{FF2B5EF4-FFF2-40B4-BE49-F238E27FC236}">
                <a16:creationId xmlns:a16="http://schemas.microsoft.com/office/drawing/2014/main" id="{D8F3DAA5-1375-469C-8706-1C542B71324D}"/>
              </a:ext>
            </a:extLst>
          </p:cNvPr>
          <p:cNvSpPr/>
          <p:nvPr/>
        </p:nvSpPr>
        <p:spPr>
          <a:xfrm rot="16200000">
            <a:off x="5228747" y="-93912"/>
            <a:ext cx="1734506" cy="12192000"/>
          </a:xfrm>
          <a:prstGeom prst="rect">
            <a:avLst/>
          </a:prstGeom>
          <a:solidFill>
            <a:srgbClr val="935B5E">
              <a:alpha val="70980"/>
            </a:srgbClr>
          </a:solidFill>
          <a:ln>
            <a:noFill/>
          </a:ln>
          <a:effectLst>
            <a:outerShdw blurRad="50800" dist="38100" dir="13500000" algn="b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18" name="TextBox 17">
            <a:extLst>
              <a:ext uri="{FF2B5EF4-FFF2-40B4-BE49-F238E27FC236}">
                <a16:creationId xmlns:a16="http://schemas.microsoft.com/office/drawing/2014/main" id="{15842DE0-C04A-4E02-9102-5DD4D88C5AB8}"/>
              </a:ext>
            </a:extLst>
          </p:cNvPr>
          <p:cNvSpPr txBox="1"/>
          <p:nvPr/>
        </p:nvSpPr>
        <p:spPr>
          <a:xfrm>
            <a:off x="585624" y="5103674"/>
            <a:ext cx="527375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Based on the weighted average, 62% of predictions for each of the classes were actually of the predicted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Contrary to all other models, where the precision metric for classes with short volume was equal to zero, in the pre-trained model this is encountered once. </a:t>
            </a:r>
          </a:p>
        </p:txBody>
      </p:sp>
      <p:pic>
        <p:nvPicPr>
          <p:cNvPr id="20" name="Εικόνα 19">
            <a:extLst>
              <a:ext uri="{FF2B5EF4-FFF2-40B4-BE49-F238E27FC236}">
                <a16:creationId xmlns:a16="http://schemas.microsoft.com/office/drawing/2014/main" id="{58C575A8-ACC5-4D7A-81C1-4C73A546580B}"/>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a:off x="0" y="4494402"/>
            <a:ext cx="431210" cy="836823"/>
          </a:xfrm>
          <a:prstGeom prst="rect">
            <a:avLst/>
          </a:prstGeom>
        </p:spPr>
      </p:pic>
      <p:sp>
        <p:nvSpPr>
          <p:cNvPr id="22" name="TextBox 21">
            <a:extLst>
              <a:ext uri="{FF2B5EF4-FFF2-40B4-BE49-F238E27FC236}">
                <a16:creationId xmlns:a16="http://schemas.microsoft.com/office/drawing/2014/main" id="{5B1B2D30-50BE-48D8-A844-92C76D79DC2F}"/>
              </a:ext>
            </a:extLst>
          </p:cNvPr>
          <p:cNvSpPr txBox="1"/>
          <p:nvPr/>
        </p:nvSpPr>
        <p:spPr>
          <a:xfrm>
            <a:off x="6225158" y="5103674"/>
            <a:ext cx="547583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The accuracy metric 65% is the best seen so far.</a:t>
            </a:r>
            <a:br>
              <a:rPr kumimoji="0" lang="en-US" b="0" i="0" u="none" strike="noStrike" kern="1200" cap="none" spc="0" normalizeH="0" baseline="0" noProof="0" dirty="0">
                <a:ln>
                  <a:noFill/>
                </a:ln>
                <a:solidFill>
                  <a:prstClr val="white"/>
                </a:solidFill>
                <a:effectLst/>
                <a:uLnTx/>
                <a:uFillTx/>
                <a:latin typeface="Goudy Old Style"/>
                <a:ea typeface="+mn-ea"/>
                <a:cs typeface="+mn-cs"/>
              </a:rPr>
            </a:b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We can also confirm that the model has achieved better predictions only by looking at the diagonal of the confusion Matrix, as  in the other models we depicted more zero cases</a:t>
            </a:r>
          </a:p>
        </p:txBody>
      </p:sp>
      <p:pic>
        <p:nvPicPr>
          <p:cNvPr id="32" name="Εικόνα 31">
            <a:extLst>
              <a:ext uri="{FF2B5EF4-FFF2-40B4-BE49-F238E27FC236}">
                <a16:creationId xmlns:a16="http://schemas.microsoft.com/office/drawing/2014/main" id="{F4CBE370-BBE3-488C-9DDE-30A7C3ECA21E}"/>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rot="10800000">
            <a:off x="11760790" y="820435"/>
            <a:ext cx="431210" cy="836823"/>
          </a:xfrm>
          <a:prstGeom prst="rect">
            <a:avLst/>
          </a:prstGeom>
        </p:spPr>
      </p:pic>
      <p:pic>
        <p:nvPicPr>
          <p:cNvPr id="13" name="Εικόνα 12">
            <a:extLst>
              <a:ext uri="{FF2B5EF4-FFF2-40B4-BE49-F238E27FC236}">
                <a16:creationId xmlns:a16="http://schemas.microsoft.com/office/drawing/2014/main" id="{67F0D5CD-9778-4976-9852-6008B10BB1AE}"/>
              </a:ext>
            </a:extLst>
          </p:cNvPr>
          <p:cNvPicPr>
            <a:picLocks noChangeAspect="1"/>
          </p:cNvPicPr>
          <p:nvPr/>
        </p:nvPicPr>
        <p:blipFill>
          <a:blip r:embed="rId3"/>
          <a:stretch>
            <a:fillRect/>
          </a:stretch>
        </p:blipFill>
        <p:spPr>
          <a:xfrm>
            <a:off x="7029557" y="2128295"/>
            <a:ext cx="3867043" cy="2795840"/>
          </a:xfrm>
          <a:prstGeom prst="rect">
            <a:avLst/>
          </a:prstGeom>
        </p:spPr>
      </p:pic>
    </p:spTree>
    <p:extLst>
      <p:ext uri="{BB962C8B-B14F-4D97-AF65-F5344CB8AC3E}">
        <p14:creationId xmlns:p14="http://schemas.microsoft.com/office/powerpoint/2010/main" val="1866293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93689" y="2240887"/>
            <a:ext cx="1951700"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3004039" y="2860195"/>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latin typeface="Goudy Old Style"/>
                <a:ea typeface="+mj-ea"/>
              </a:rPr>
              <a:t>Conclusions</a:t>
            </a:r>
            <a:endParaRPr kumimoji="0" lang="el-GR"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ea typeface="+mj-ea"/>
            </a:endParaRPr>
          </a:p>
        </p:txBody>
      </p:sp>
    </p:spTree>
    <p:extLst>
      <p:ext uri="{BB962C8B-B14F-4D97-AF65-F5344CB8AC3E}">
        <p14:creationId xmlns:p14="http://schemas.microsoft.com/office/powerpoint/2010/main" val="133805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0" name="Ορθογώνιο 9">
            <a:extLst>
              <a:ext uri="{FF2B5EF4-FFF2-40B4-BE49-F238E27FC236}">
                <a16:creationId xmlns:a16="http://schemas.microsoft.com/office/drawing/2014/main" id="{9181E1DC-2AD3-410B-A3B3-D4E4CBFCEB28}"/>
              </a:ext>
            </a:extLst>
          </p:cNvPr>
          <p:cNvSpPr/>
          <p:nvPr/>
        </p:nvSpPr>
        <p:spPr>
          <a:xfrm>
            <a:off x="0" y="0"/>
            <a:ext cx="4238625" cy="6858000"/>
          </a:xfrm>
          <a:prstGeom prst="rect">
            <a:avLst/>
          </a:prstGeom>
          <a:solidFill>
            <a:srgbClr val="D5A161">
              <a:alpha val="38039"/>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14" name="Title 1">
            <a:extLst>
              <a:ext uri="{FF2B5EF4-FFF2-40B4-BE49-F238E27FC236}">
                <a16:creationId xmlns:a16="http://schemas.microsoft.com/office/drawing/2014/main" id="{06D30C61-D877-45F2-905B-BD16F6192CBC}"/>
              </a:ext>
            </a:extLst>
          </p:cNvPr>
          <p:cNvSpPr txBox="1">
            <a:spLocks/>
          </p:cNvSpPr>
          <p:nvPr/>
        </p:nvSpPr>
        <p:spPr>
          <a:xfrm>
            <a:off x="452037" y="69099"/>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Conclusions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pic>
        <p:nvPicPr>
          <p:cNvPr id="6" name="Εικόνα 5">
            <a:extLst>
              <a:ext uri="{FF2B5EF4-FFF2-40B4-BE49-F238E27FC236}">
                <a16:creationId xmlns:a16="http://schemas.microsoft.com/office/drawing/2014/main" id="{30380F41-FE09-4CFD-A2E0-55832FA93A7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9160" y="2621601"/>
            <a:ext cx="2262498" cy="2262498"/>
          </a:xfrm>
          <a:prstGeom prst="rect">
            <a:avLst/>
          </a:prstGeom>
        </p:spPr>
      </p:pic>
      <p:sp>
        <p:nvSpPr>
          <p:cNvPr id="7" name="TextBox 6">
            <a:extLst>
              <a:ext uri="{FF2B5EF4-FFF2-40B4-BE49-F238E27FC236}">
                <a16:creationId xmlns:a16="http://schemas.microsoft.com/office/drawing/2014/main" id="{7BA19A80-27FE-42C5-9FDF-63D91EB12E26}"/>
              </a:ext>
            </a:extLst>
          </p:cNvPr>
          <p:cNvSpPr txBox="1"/>
          <p:nvPr/>
        </p:nvSpPr>
        <p:spPr>
          <a:xfrm>
            <a:off x="5137785" y="546943"/>
            <a:ext cx="6602178" cy="5909310"/>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Calibri" panose="020F0502020204030204" pitchFamily="34" charset="0"/>
              </a:rPr>
              <a:t>The learning methods developed by Machine Learning procedures offer tremendous potential to enhance medical research and clinical care The main idea is that systems can learn from data, identify patterns and make decisions with minimal human intervention and that is what we attempt to do in this report. </a:t>
            </a:r>
          </a:p>
          <a:p>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We constructed a CNN model from the initial dataset, a CNN model based on augmentation techniques and a pretrained VGG16 model. The first model was overfitted and we overcome this issue with the second model that brought more slightly different images to train. However, the performance of both models was not desirable. That is why we proceeded with a third model.</a:t>
            </a:r>
          </a:p>
          <a:p>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By taking into consideration classification metrics, such as accuracy, loss and precision measurement in order to evaluate the models, we concluded that the pretrained model had the best performance. </a:t>
            </a:r>
          </a:p>
          <a:p>
            <a:endParaRPr lang="en-US" dirty="0">
              <a:solidFill>
                <a:srgbClr val="000000"/>
              </a:solidFill>
              <a:latin typeface="Times New Roman" panose="02020603050405020304" pitchFamily="18" charset="0"/>
              <a:ea typeface="Calibri" panose="020F0502020204030204" pitchFamily="34" charset="0"/>
            </a:endParaRPr>
          </a:p>
          <a:p>
            <a:r>
              <a:rPr lang="en-US" sz="1800" b="1" dirty="0">
                <a:solidFill>
                  <a:srgbClr val="000000"/>
                </a:solidFill>
                <a:effectLst/>
                <a:latin typeface="Times New Roman" panose="02020603050405020304" pitchFamily="18" charset="0"/>
                <a:ea typeface="Calibri" panose="020F0502020204030204" pitchFamily="34" charset="0"/>
              </a:rPr>
              <a:t>However, and in any case the model could be better if the data were balanced  and not mostly distributed to specific types of class.</a:t>
            </a:r>
            <a:endParaRPr lang="el-GR" sz="1800" b="1" dirty="0">
              <a:effectLst/>
              <a:latin typeface="Times New Roman" panose="02020603050405020304" pitchFamily="18" charset="0"/>
              <a:ea typeface="Times New Roman" panose="02020603050405020304" pitchFamily="18" charset="0"/>
            </a:endParaRPr>
          </a:p>
          <a:p>
            <a:endParaRPr lang="el-GR" dirty="0"/>
          </a:p>
        </p:txBody>
      </p:sp>
    </p:spTree>
    <p:extLst>
      <p:ext uri="{BB962C8B-B14F-4D97-AF65-F5344CB8AC3E}">
        <p14:creationId xmlns:p14="http://schemas.microsoft.com/office/powerpoint/2010/main" val="147218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4183EA3-B03C-44A7-BE09-6FCBE4BE14AD}"/>
              </a:ext>
            </a:extLst>
          </p:cNvPr>
          <p:cNvSpPr>
            <a:spLocks noGrp="1"/>
          </p:cNvSpPr>
          <p:nvPr>
            <p:ph type="title"/>
          </p:nvPr>
        </p:nvSpPr>
        <p:spPr>
          <a:xfrm>
            <a:off x="852444" y="492126"/>
            <a:ext cx="10353762" cy="1257300"/>
          </a:xfrm>
        </p:spPr>
        <p:txBody>
          <a:bodyPr>
            <a:normAutofit fontScale="90000"/>
          </a:bodyPr>
          <a:lstStyle/>
          <a:p>
            <a:r>
              <a:rPr lang="en-US" b="1" dirty="0"/>
              <a:t>Thank you </a:t>
            </a:r>
            <a:br>
              <a:rPr lang="en-US" b="1" dirty="0"/>
            </a:br>
            <a:r>
              <a:rPr lang="en-US" b="1" dirty="0"/>
              <a:t>for your attention!</a:t>
            </a:r>
            <a:endParaRPr lang="el-GR" b="1" dirty="0"/>
          </a:p>
        </p:txBody>
      </p:sp>
      <p:sp>
        <p:nvSpPr>
          <p:cNvPr id="4" name="Τίτλος 1">
            <a:extLst>
              <a:ext uri="{FF2B5EF4-FFF2-40B4-BE49-F238E27FC236}">
                <a16:creationId xmlns:a16="http://schemas.microsoft.com/office/drawing/2014/main" id="{3E84BA4D-770C-4319-8946-2737FE36B04C}"/>
              </a:ext>
            </a:extLst>
          </p:cNvPr>
          <p:cNvSpPr txBox="1">
            <a:spLocks/>
          </p:cNvSpPr>
          <p:nvPr/>
        </p:nvSpPr>
        <p:spPr>
          <a:xfrm>
            <a:off x="1052469" y="394483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100" b="1" dirty="0">
                <a:solidFill>
                  <a:schemeClr val="accent4">
                    <a:lumMod val="75000"/>
                  </a:schemeClr>
                </a:solidFill>
              </a:rPr>
              <a:t>Questions</a:t>
            </a:r>
            <a:endParaRPr lang="el-GR" b="1" dirty="0">
              <a:solidFill>
                <a:schemeClr val="accent4">
                  <a:lumMod val="75000"/>
                </a:schemeClr>
              </a:solidFill>
            </a:endParaRPr>
          </a:p>
        </p:txBody>
      </p:sp>
      <p:pic>
        <p:nvPicPr>
          <p:cNvPr id="6" name="Εικόνα 5">
            <a:extLst>
              <a:ext uri="{FF2B5EF4-FFF2-40B4-BE49-F238E27FC236}">
                <a16:creationId xmlns:a16="http://schemas.microsoft.com/office/drawing/2014/main" id="{A7A978A5-342A-4975-A15E-97CA717FECB0}"/>
              </a:ext>
            </a:extLst>
          </p:cNvPr>
          <p:cNvPicPr>
            <a:picLocks noChangeAspect="1"/>
          </p:cNvPicPr>
          <p:nvPr/>
        </p:nvPicPr>
        <p:blipFill>
          <a:blip r:embed="rId2">
            <a:clrChange>
              <a:clrFrom>
                <a:srgbClr val="F6F6F6"/>
              </a:clrFrom>
              <a:clrTo>
                <a:srgbClr val="F6F6F6">
                  <a:alpha val="0"/>
                </a:srgbClr>
              </a:clrTo>
            </a:clrChange>
            <a:biLevel thresh="50000"/>
            <a:extLst>
              <a:ext uri="{28A0092B-C50C-407E-A947-70E740481C1C}">
                <a14:useLocalDpi xmlns:a14="http://schemas.microsoft.com/office/drawing/2010/main" val="0"/>
              </a:ext>
            </a:extLst>
          </a:blip>
          <a:stretch>
            <a:fillRect/>
          </a:stretch>
        </p:blipFill>
        <p:spPr>
          <a:xfrm>
            <a:off x="5239543" y="3091358"/>
            <a:ext cx="1712913" cy="1208555"/>
          </a:xfrm>
          <a:prstGeom prst="rect">
            <a:avLst/>
          </a:prstGeom>
        </p:spPr>
      </p:pic>
      <p:pic>
        <p:nvPicPr>
          <p:cNvPr id="7" name="Εικόνα 6" descr="Doctor hand on chin">
            <a:extLst>
              <a:ext uri="{FF2B5EF4-FFF2-40B4-BE49-F238E27FC236}">
                <a16:creationId xmlns:a16="http://schemas.microsoft.com/office/drawing/2014/main" id="{895DF299-E42C-4FFD-A1BB-CC4D183D2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103" y="3091358"/>
            <a:ext cx="872744" cy="2958196"/>
          </a:xfrm>
          <a:prstGeom prst="rect">
            <a:avLst/>
          </a:prstGeom>
        </p:spPr>
      </p:pic>
      <p:pic>
        <p:nvPicPr>
          <p:cNvPr id="8" name="Εικόνα 7" descr="Junger Geschäftsmann mit erhobenem Finger">
            <a:extLst>
              <a:ext uri="{FF2B5EF4-FFF2-40B4-BE49-F238E27FC236}">
                <a16:creationId xmlns:a16="http://schemas.microsoft.com/office/drawing/2014/main" id="{3586F3A1-170B-4EE2-9648-F5322C7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3153" y="2966720"/>
            <a:ext cx="1349068" cy="3082834"/>
          </a:xfrm>
          <a:prstGeom prst="rect">
            <a:avLst/>
          </a:prstGeom>
        </p:spPr>
      </p:pic>
    </p:spTree>
    <p:extLst>
      <p:ext uri="{BB962C8B-B14F-4D97-AF65-F5344CB8AC3E}">
        <p14:creationId xmlns:p14="http://schemas.microsoft.com/office/powerpoint/2010/main" val="237583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descr="Εικόνα που περιέχει βέλος&#10;&#10;Περιγραφή που δημιουργήθηκε αυτόματα">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833877" y="2240887"/>
            <a:ext cx="2671324"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1981369" y="2744786"/>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800" b="1" dirty="0"/>
              <a:t>Business Case</a:t>
            </a:r>
            <a:endParaRPr lang="el-GR" sz="8800" b="1" dirty="0"/>
          </a:p>
        </p:txBody>
      </p:sp>
    </p:spTree>
    <p:extLst>
      <p:ext uri="{BB962C8B-B14F-4D97-AF65-F5344CB8AC3E}">
        <p14:creationId xmlns:p14="http://schemas.microsoft.com/office/powerpoint/2010/main" val="135737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00075" y="216318"/>
            <a:ext cx="7954175" cy="763172"/>
          </a:xfrm>
          <a:prstGeom prst="rect">
            <a:avLst/>
          </a:prstGeom>
        </p:spPr>
        <p:txBody>
          <a:bodyPr>
            <a:normAutofit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5200" b="1" dirty="0">
                <a:ln>
                  <a:solidFill>
                    <a:prstClr val="black">
                      <a:lumMod val="75000"/>
                      <a:lumOff val="25000"/>
                      <a:alpha val="10000"/>
                    </a:prstClr>
                  </a:solidFill>
                </a:ln>
                <a:solidFill>
                  <a:sysClr val="windowText" lastClr="000000"/>
                </a:solidFill>
                <a:effectLst/>
                <a:latin typeface="+mn-lt"/>
                <a:cs typeface="DaunPenh" panose="020B0604020202020204" pitchFamily="2" charset="0"/>
              </a:rPr>
              <a:t>Business Case</a:t>
            </a:r>
            <a:endParaRPr lang="x-none" sz="5200" b="1" dirty="0">
              <a:ln>
                <a:solidFill>
                  <a:prstClr val="black">
                    <a:lumMod val="75000"/>
                    <a:lumOff val="25000"/>
                    <a:alpha val="10000"/>
                  </a:prstClr>
                </a:solidFill>
              </a:ln>
              <a:solidFill>
                <a:sysClr val="windowText" lastClr="000000"/>
              </a:solidFill>
              <a:effectLst/>
              <a:latin typeface="+mn-lt"/>
              <a:cs typeface="DaunPenh" panose="020B0604020202020204" pitchFamily="2" charset="0"/>
            </a:endParaRPr>
          </a:p>
        </p:txBody>
      </p:sp>
      <p:sp>
        <p:nvSpPr>
          <p:cNvPr id="12" name="Content Placeholder 2">
            <a:extLst>
              <a:ext uri="{FF2B5EF4-FFF2-40B4-BE49-F238E27FC236}">
                <a16:creationId xmlns:a16="http://schemas.microsoft.com/office/drawing/2014/main" id="{324213C8-6C40-46AA-99CD-2AA82AA8433A}"/>
              </a:ext>
            </a:extLst>
          </p:cNvPr>
          <p:cNvSpPr txBox="1">
            <a:spLocks/>
          </p:cNvSpPr>
          <p:nvPr/>
        </p:nvSpPr>
        <p:spPr>
          <a:xfrm>
            <a:off x="3733745" y="3527317"/>
            <a:ext cx="6602411" cy="3502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b="1" dirty="0">
                <a:solidFill>
                  <a:sysClr val="windowText" lastClr="000000"/>
                </a:solidFill>
                <a:cs typeface="DaunPenh" panose="020B0604020202020204" pitchFamily="2" charset="0"/>
              </a:rPr>
              <a:t>Business Questions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ysClr val="windowText" lastClr="000000"/>
                </a:solidFill>
                <a:effectLst/>
                <a:uLnTx/>
                <a:uFillTx/>
                <a:latin typeface="Baskerville Old Face" panose="02020602080505020303" pitchFamily="18" charset="0"/>
                <a:cs typeface="DaunPenh" panose="020B0604020202020204" pitchFamily="2" charset="0"/>
              </a:rPr>
              <a:t>Can we have a reliable early-stage diagnosis in order to treat the patient early?</a:t>
            </a:r>
          </a:p>
          <a:p>
            <a:pPr marL="0" marR="0" lvl="0"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x-none" b="0" i="0" u="none" strike="noStrike" kern="1200" cap="none" spc="0" normalizeH="0" baseline="0" noProof="0" dirty="0">
              <a:ln>
                <a:noFill/>
              </a:ln>
              <a:solidFill>
                <a:sysClr val="windowText" lastClr="000000"/>
              </a:solidFill>
              <a:effectLst/>
              <a:uLnTx/>
              <a:uFillTx/>
              <a:latin typeface="Calibri" panose="020F0502020204030204"/>
              <a:cs typeface="DaunPenh" panose="020B0604020202020204"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ysClr val="windowText" lastClr="000000"/>
                </a:solidFill>
                <a:effectLst/>
                <a:uLnTx/>
                <a:uFillTx/>
                <a:latin typeface="Baskerville Old Face" panose="02020602080505020303" pitchFamily="18" charset="0"/>
                <a:cs typeface="DaunPenh" panose="020B0604020202020204" pitchFamily="2" charset="0"/>
              </a:rPr>
              <a:t>Can we use it in order to avoid long and painful procedures that are used currently?</a:t>
            </a:r>
            <a:endParaRPr kumimoji="0" lang="x-none" b="0" i="0" u="none" strike="noStrike" kern="1200" cap="none" spc="0" normalizeH="0" baseline="0" noProof="0" dirty="0">
              <a:ln>
                <a:noFill/>
              </a:ln>
              <a:solidFill>
                <a:sysClr val="windowText" lastClr="000000"/>
              </a:solidFill>
              <a:effectLst/>
              <a:uLnTx/>
              <a:uFillTx/>
              <a:latin typeface="Calibri" panose="020F0502020204030204"/>
              <a:cs typeface="DaunPenh" panose="020B0604020202020204" pitchFamily="2"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x-none"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A860E67A-BA07-412A-8AEC-E4D21F6C1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525586"/>
            <a:ext cx="2687616" cy="29687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44367AB-FF50-442C-93DE-68657BA75621}"/>
              </a:ext>
            </a:extLst>
          </p:cNvPr>
          <p:cNvSpPr txBox="1"/>
          <p:nvPr/>
        </p:nvSpPr>
        <p:spPr>
          <a:xfrm>
            <a:off x="3733745" y="1557359"/>
            <a:ext cx="3882136" cy="1661993"/>
          </a:xfrm>
          <a:prstGeom prst="rect">
            <a:avLst/>
          </a:prstGeom>
          <a:noFill/>
        </p:spPr>
        <p:txBody>
          <a:bodyPr wrap="square" rtlCol="0">
            <a:spAutoFit/>
          </a:bodyPr>
          <a:lstStyle/>
          <a:p>
            <a:pPr algn="just"/>
            <a:r>
              <a:rPr lang="en-US" sz="2800" b="1" dirty="0">
                <a:solidFill>
                  <a:sysClr val="windowText" lastClr="000000"/>
                </a:solidFill>
                <a:latin typeface="Baskerville Old Face" panose="02020602080505020303" pitchFamily="18" charset="0"/>
                <a:cs typeface="DaunPenh" panose="020B0604020202020204" pitchFamily="2" charset="0"/>
              </a:rPr>
              <a:t>Skin Diagnosis </a:t>
            </a:r>
            <a:r>
              <a:rPr lang="en-US" sz="2800" dirty="0">
                <a:solidFill>
                  <a:sysClr val="windowText" lastClr="000000"/>
                </a:solidFill>
                <a:latin typeface="Baskerville Old Face" panose="02020602080505020303" pitchFamily="18" charset="0"/>
                <a:cs typeface="DaunPenh" panose="020B0604020202020204" pitchFamily="2" charset="0"/>
              </a:rPr>
              <a:t>procedure includes painful and time-consuming process</a:t>
            </a:r>
            <a:endParaRPr kumimoji="0" lang="en-US" sz="4000" b="0" i="0" u="none" strike="noStrike" kern="1200" cap="none" spc="0" normalizeH="0" baseline="0" noProof="0" dirty="0">
              <a:ln>
                <a:noFill/>
              </a:ln>
              <a:solidFill>
                <a:sysClr val="windowText" lastClr="000000"/>
              </a:solidFill>
              <a:effectLst/>
              <a:uLnTx/>
              <a:uFillTx/>
              <a:latin typeface="Baskerville Old Face" panose="02020602080505020303" pitchFamily="18" charset="0"/>
              <a:cs typeface="DaunPenh" panose="020B0604020202020204" pitchFamily="2" charset="0"/>
            </a:endParaRPr>
          </a:p>
          <a:p>
            <a:endParaRPr lang="el-GR" dirty="0"/>
          </a:p>
        </p:txBody>
      </p:sp>
      <p:pic>
        <p:nvPicPr>
          <p:cNvPr id="15" name="Εικόνα 14">
            <a:extLst>
              <a:ext uri="{FF2B5EF4-FFF2-40B4-BE49-F238E27FC236}">
                <a16:creationId xmlns:a16="http://schemas.microsoft.com/office/drawing/2014/main" id="{D2E73C46-CFE4-45DA-9CFE-AEF090FD3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5793" y="4319911"/>
            <a:ext cx="1275976" cy="1275460"/>
          </a:xfrm>
          <a:prstGeom prst="rect">
            <a:avLst/>
          </a:prstGeom>
        </p:spPr>
      </p:pic>
      <p:sp>
        <p:nvSpPr>
          <p:cNvPr id="16" name="Φυσαλίδα ομιλίας: Έλλειψη 15">
            <a:extLst>
              <a:ext uri="{FF2B5EF4-FFF2-40B4-BE49-F238E27FC236}">
                <a16:creationId xmlns:a16="http://schemas.microsoft.com/office/drawing/2014/main" id="{5720F6AC-8B2A-4317-A215-DFB2503E6E76}"/>
              </a:ext>
            </a:extLst>
          </p:cNvPr>
          <p:cNvSpPr/>
          <p:nvPr/>
        </p:nvSpPr>
        <p:spPr>
          <a:xfrm flipH="1">
            <a:off x="9894846" y="2968024"/>
            <a:ext cx="1341894" cy="1118587"/>
          </a:xfrm>
          <a:prstGeom prst="wedgeEllipseCallout">
            <a:avLst/>
          </a:prstGeom>
          <a:solidFill>
            <a:srgbClr val="1D9F5E">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I am a quick learner!</a:t>
            </a:r>
            <a:endParaRPr lang="el-GR" b="1" dirty="0"/>
          </a:p>
        </p:txBody>
      </p:sp>
      <p:sp>
        <p:nvSpPr>
          <p:cNvPr id="19" name="Title 1">
            <a:extLst>
              <a:ext uri="{FF2B5EF4-FFF2-40B4-BE49-F238E27FC236}">
                <a16:creationId xmlns:a16="http://schemas.microsoft.com/office/drawing/2014/main" id="{403FD566-5C90-4A2D-B567-1D2F7523B770}"/>
              </a:ext>
            </a:extLst>
          </p:cNvPr>
          <p:cNvSpPr txBox="1">
            <a:spLocks/>
          </p:cNvSpPr>
          <p:nvPr/>
        </p:nvSpPr>
        <p:spPr>
          <a:xfrm>
            <a:off x="616671" y="845894"/>
            <a:ext cx="9213504" cy="763172"/>
          </a:xfrm>
          <a:prstGeom prst="rect">
            <a:avLst/>
          </a:prstGeom>
        </p:spPr>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b="1" dirty="0">
                <a:ln>
                  <a:solidFill>
                    <a:prstClr val="black">
                      <a:lumMod val="75000"/>
                      <a:lumOff val="25000"/>
                      <a:alpha val="10000"/>
                    </a:prstClr>
                  </a:solidFill>
                </a:ln>
                <a:solidFill>
                  <a:schemeClr val="bg2">
                    <a:lumMod val="60000"/>
                    <a:lumOff val="40000"/>
                  </a:schemeClr>
                </a:solidFill>
                <a:effectLst/>
                <a:latin typeface="+mn-lt"/>
                <a:cs typeface="DaunPenh" panose="020B0604020202020204" pitchFamily="2" charset="0"/>
              </a:rPr>
              <a:t>Use of ML to classify Melanoma using Skin Lesion Images</a:t>
            </a:r>
            <a:endParaRPr lang="x-none" sz="2800" b="1" dirty="0">
              <a:ln>
                <a:solidFill>
                  <a:prstClr val="black">
                    <a:lumMod val="75000"/>
                    <a:lumOff val="25000"/>
                    <a:alpha val="10000"/>
                  </a:prstClr>
                </a:solidFill>
              </a:ln>
              <a:solidFill>
                <a:schemeClr val="bg2">
                  <a:lumMod val="60000"/>
                  <a:lumOff val="40000"/>
                </a:schemeClr>
              </a:solidFill>
              <a:effectLst/>
              <a:latin typeface="+mn-lt"/>
              <a:cs typeface="DaunPenh" panose="020B0604020202020204" pitchFamily="2" charset="0"/>
            </a:endParaRPr>
          </a:p>
        </p:txBody>
      </p:sp>
      <p:sp>
        <p:nvSpPr>
          <p:cNvPr id="2" name="TextBox 1">
            <a:extLst>
              <a:ext uri="{FF2B5EF4-FFF2-40B4-BE49-F238E27FC236}">
                <a16:creationId xmlns:a16="http://schemas.microsoft.com/office/drawing/2014/main" id="{AADFB213-6A9A-44D7-856D-B4A5B147C5B2}"/>
              </a:ext>
            </a:extLst>
          </p:cNvPr>
          <p:cNvSpPr txBox="1"/>
          <p:nvPr/>
        </p:nvSpPr>
        <p:spPr>
          <a:xfrm>
            <a:off x="10447838" y="5659394"/>
            <a:ext cx="1694178" cy="338554"/>
          </a:xfrm>
          <a:prstGeom prst="rect">
            <a:avLst/>
          </a:prstGeom>
          <a:noFill/>
        </p:spPr>
        <p:txBody>
          <a:bodyPr wrap="square" rtlCol="0">
            <a:spAutoFit/>
          </a:bodyPr>
          <a:lstStyle/>
          <a:p>
            <a:r>
              <a:rPr lang="en-US" sz="1600" b="1" dirty="0">
                <a:solidFill>
                  <a:schemeClr val="bg1"/>
                </a:solidFill>
              </a:rPr>
              <a:t>Machine Learning</a:t>
            </a:r>
            <a:endParaRPr lang="el-GR" sz="1600" b="1" dirty="0">
              <a:solidFill>
                <a:schemeClr val="bg1"/>
              </a:solidFill>
            </a:endParaRPr>
          </a:p>
        </p:txBody>
      </p:sp>
    </p:spTree>
    <p:extLst>
      <p:ext uri="{BB962C8B-B14F-4D97-AF65-F5344CB8AC3E}">
        <p14:creationId xmlns:p14="http://schemas.microsoft.com/office/powerpoint/2010/main" val="421055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25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25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250"/>
                            </p:stCondLst>
                            <p:childTnLst>
                              <p:par>
                                <p:cTn id="22" presetID="1"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 presetClass="entr" presetSubtype="0" fill="hold" grpId="0" nodeType="withEffect">
                                  <p:stCondLst>
                                    <p:cond delay="50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93689" y="2240887"/>
            <a:ext cx="1951700"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1981369" y="2744786"/>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800" b="1" dirty="0"/>
              <a:t>Data Overview</a:t>
            </a:r>
            <a:endParaRPr lang="el-GR" sz="8800" b="1" dirty="0"/>
          </a:p>
        </p:txBody>
      </p:sp>
    </p:spTree>
    <p:extLst>
      <p:ext uri="{BB962C8B-B14F-4D97-AF65-F5344CB8AC3E}">
        <p14:creationId xmlns:p14="http://schemas.microsoft.com/office/powerpoint/2010/main" val="395174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5811908F-D544-40D9-BB61-27979499B51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13A73-C2A4-4FE3-B901-E4FE48B659E7}" type="datetime1">
              <a:rPr kumimoji="0" lang="el-GR" sz="11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19/9/2021</a:t>
            </a:fld>
            <a:endParaRPr kumimoji="0" lang="en-US" sz="11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Goudy Old Style"/>
              <a:ea typeface="+mn-ea"/>
              <a:cs typeface="+mn-cs"/>
            </a:endParaRPr>
          </a:p>
        </p:txBody>
      </p:sp>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rPr>
              <a:t>Data Overview</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pic>
        <p:nvPicPr>
          <p:cNvPr id="17" name="Εικόνα 16">
            <a:extLst>
              <a:ext uri="{FF2B5EF4-FFF2-40B4-BE49-F238E27FC236}">
                <a16:creationId xmlns:a16="http://schemas.microsoft.com/office/drawing/2014/main" id="{64E8F4E6-5333-4D4A-822C-373F6C5AF7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60081" y="3429000"/>
            <a:ext cx="6265094" cy="2937866"/>
          </a:xfrm>
          <a:prstGeom prst="rect">
            <a:avLst/>
          </a:prstGeom>
          <a:noFill/>
          <a:ln>
            <a:noFill/>
          </a:ln>
        </p:spPr>
      </p:pic>
      <p:sp>
        <p:nvSpPr>
          <p:cNvPr id="18" name="Οβάλ 17" title="Task 4- market analysis, review and monitoring">
            <a:extLst>
              <a:ext uri="{FF2B5EF4-FFF2-40B4-BE49-F238E27FC236}">
                <a16:creationId xmlns:a16="http://schemas.microsoft.com/office/drawing/2014/main" id="{59C13767-4553-45B0-A442-EABF3A084CF7}"/>
              </a:ext>
            </a:extLst>
          </p:cNvPr>
          <p:cNvSpPr/>
          <p:nvPr/>
        </p:nvSpPr>
        <p:spPr>
          <a:xfrm>
            <a:off x="7191822" y="1302290"/>
            <a:ext cx="1872208" cy="1857152"/>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a:lstStyle/>
          <a:p>
            <a:r>
              <a:rPr lang="en-US" sz="2000" b="1" dirty="0">
                <a:solidFill>
                  <a:sysClr val="windowText" lastClr="000000"/>
                </a:solidFill>
                <a:latin typeface="Baskerville Old Face" panose="02020602080505020303" pitchFamily="18" charset="0"/>
                <a:cs typeface="DaunPenh" panose="020B0604020202020204" pitchFamily="2" charset="0"/>
              </a:rPr>
              <a:t>8</a:t>
            </a:r>
            <a:r>
              <a:rPr lang="en-US" sz="2000" dirty="0">
                <a:solidFill>
                  <a:sysClr val="windowText" lastClr="000000"/>
                </a:solidFill>
                <a:latin typeface="Baskerville Old Face" panose="02020602080505020303" pitchFamily="18" charset="0"/>
                <a:cs typeface="DaunPenh" panose="020B0604020202020204" pitchFamily="2" charset="0"/>
              </a:rPr>
              <a:t> </a:t>
            </a:r>
          </a:p>
          <a:p>
            <a:r>
              <a:rPr lang="en-US" sz="2000" dirty="0">
                <a:solidFill>
                  <a:sysClr val="windowText" lastClr="000000"/>
                </a:solidFill>
                <a:latin typeface="Baskerville Old Face" panose="02020602080505020303" pitchFamily="18" charset="0"/>
                <a:cs typeface="DaunPenh" panose="020B0604020202020204" pitchFamily="2" charset="0"/>
              </a:rPr>
              <a:t>categories</a:t>
            </a:r>
            <a:endParaRPr lang="el-GR" sz="2000" dirty="0">
              <a:solidFill>
                <a:sysClr val="windowText" lastClr="000000"/>
              </a:solidFill>
              <a:cs typeface="DaunPenh" panose="020B0604020202020204" pitchFamily="2" charset="0"/>
            </a:endParaRPr>
          </a:p>
        </p:txBody>
      </p:sp>
      <p:sp>
        <p:nvSpPr>
          <p:cNvPr id="19" name="Οβάλ 18" title="Task 3- competitive intelligence data">
            <a:extLst>
              <a:ext uri="{FF2B5EF4-FFF2-40B4-BE49-F238E27FC236}">
                <a16:creationId xmlns:a16="http://schemas.microsoft.com/office/drawing/2014/main" id="{EB074E68-A722-45C9-8D55-D19768CBE734}"/>
              </a:ext>
            </a:extLst>
          </p:cNvPr>
          <p:cNvSpPr/>
          <p:nvPr/>
        </p:nvSpPr>
        <p:spPr>
          <a:xfrm>
            <a:off x="8620845" y="723867"/>
            <a:ext cx="1872208" cy="1857152"/>
          </a:xfrm>
          <a:prstGeom prst="ellipse">
            <a:avLst/>
          </a:prstGeom>
        </p:spPr>
        <p:style>
          <a:lnRef idx="0">
            <a:schemeClr val="lt1">
              <a:hueOff val="0"/>
              <a:satOff val="0"/>
              <a:lumOff val="0"/>
              <a:alphaOff val="0"/>
            </a:schemeClr>
          </a:lnRef>
          <a:fillRef idx="3">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a:lstStyle/>
          <a:p>
            <a:r>
              <a:rPr lang="en-US" sz="2000" b="1" dirty="0">
                <a:solidFill>
                  <a:sysClr val="windowText" lastClr="000000"/>
                </a:solidFill>
                <a:latin typeface="Baskerville Old Face" panose="02020602080505020303" pitchFamily="18" charset="0"/>
                <a:cs typeface="DaunPenh" panose="020B0604020202020204" pitchFamily="2" charset="0"/>
              </a:rPr>
              <a:t>25.331</a:t>
            </a:r>
            <a:r>
              <a:rPr lang="en-US" sz="2000" dirty="0">
                <a:solidFill>
                  <a:sysClr val="windowText" lastClr="000000"/>
                </a:solidFill>
                <a:latin typeface="Baskerville Old Face" panose="02020602080505020303" pitchFamily="18" charset="0"/>
                <a:cs typeface="DaunPenh" panose="020B0604020202020204" pitchFamily="2" charset="0"/>
              </a:rPr>
              <a:t> images</a:t>
            </a:r>
            <a:endParaRPr lang="el-GR" dirty="0"/>
          </a:p>
        </p:txBody>
      </p:sp>
      <p:sp>
        <p:nvSpPr>
          <p:cNvPr id="4" name="TextBox 3">
            <a:extLst>
              <a:ext uri="{FF2B5EF4-FFF2-40B4-BE49-F238E27FC236}">
                <a16:creationId xmlns:a16="http://schemas.microsoft.com/office/drawing/2014/main" id="{5CC5C3BF-8B75-4E52-87F2-F30FAB2CE682}"/>
              </a:ext>
            </a:extLst>
          </p:cNvPr>
          <p:cNvSpPr txBox="1"/>
          <p:nvPr/>
        </p:nvSpPr>
        <p:spPr>
          <a:xfrm>
            <a:off x="814387" y="1220450"/>
            <a:ext cx="6004348" cy="1938992"/>
          </a:xfrm>
          <a:prstGeom prst="rect">
            <a:avLst/>
          </a:prstGeom>
          <a:noFill/>
        </p:spPr>
        <p:txBody>
          <a:bodyPr wrap="square" rtlCol="0">
            <a:spAutoFit/>
          </a:bodyPr>
          <a:lstStyle/>
          <a:p>
            <a:pPr algn="just"/>
            <a:r>
              <a:rPr lang="en-US" sz="2400" dirty="0">
                <a:solidFill>
                  <a:sysClr val="windowText" lastClr="000000"/>
                </a:solidFill>
                <a:latin typeface="Baskerville Old Face" panose="02020602080505020303" pitchFamily="18" charset="0"/>
                <a:cs typeface="DaunPenh" panose="020B0604020202020204" pitchFamily="2" charset="0"/>
              </a:rPr>
              <a:t>The data used was collected from </a:t>
            </a:r>
            <a:r>
              <a:rPr lang="en-US" sz="2400" b="1" dirty="0">
                <a:solidFill>
                  <a:sysClr val="windowText" lastClr="000000"/>
                </a:solidFill>
                <a:latin typeface="Baskerville Old Face" panose="02020602080505020303" pitchFamily="18" charset="0"/>
                <a:cs typeface="DaunPenh" panose="020B0604020202020204" pitchFamily="2" charset="0"/>
              </a:rPr>
              <a:t>Kaggle</a:t>
            </a:r>
            <a:r>
              <a:rPr lang="en-US" sz="2400" dirty="0">
                <a:solidFill>
                  <a:sysClr val="windowText" lastClr="000000"/>
                </a:solidFill>
                <a:latin typeface="Baskerville Old Face" panose="02020602080505020303" pitchFamily="18" charset="0"/>
                <a:cs typeface="DaunPenh" panose="020B0604020202020204" pitchFamily="2" charset="0"/>
              </a:rPr>
              <a:t> and has been originated from the Department of Dermatology, Hospital Clinic de Barcelona and the Department of Dermatology, Medical University of Vienna.  </a:t>
            </a:r>
          </a:p>
        </p:txBody>
      </p:sp>
      <p:sp>
        <p:nvSpPr>
          <p:cNvPr id="6" name="TextBox 5">
            <a:extLst>
              <a:ext uri="{FF2B5EF4-FFF2-40B4-BE49-F238E27FC236}">
                <a16:creationId xmlns:a16="http://schemas.microsoft.com/office/drawing/2014/main" id="{8C02D8DA-9034-49DA-8013-6ACDA5B6D36A}"/>
              </a:ext>
            </a:extLst>
          </p:cNvPr>
          <p:cNvSpPr txBox="1"/>
          <p:nvPr/>
        </p:nvSpPr>
        <p:spPr>
          <a:xfrm>
            <a:off x="814387" y="3317058"/>
            <a:ext cx="3194297" cy="2123658"/>
          </a:xfrm>
          <a:prstGeom prst="rect">
            <a:avLst/>
          </a:prstGeom>
          <a:noFill/>
        </p:spPr>
        <p:txBody>
          <a:bodyPr wrap="square" rtlCol="0">
            <a:spAutoFit/>
          </a:bodyPr>
          <a:lstStyle/>
          <a:p>
            <a:pPr algn="just"/>
            <a:endParaRPr lang="en-US" sz="1800" dirty="0">
              <a:solidFill>
                <a:sysClr val="windowText" lastClr="000000"/>
              </a:solidFill>
              <a:cs typeface="DaunPenh" panose="020B0604020202020204" pitchFamily="2" charset="0"/>
            </a:endParaRPr>
          </a:p>
          <a:p>
            <a:pPr algn="just"/>
            <a:r>
              <a:rPr lang="en-US" sz="2400" dirty="0">
                <a:solidFill>
                  <a:sysClr val="windowText" lastClr="000000"/>
                </a:solidFill>
                <a:latin typeface="Baskerville Old Face" panose="02020602080505020303" pitchFamily="18" charset="0"/>
                <a:cs typeface="DaunPenh" panose="020B0604020202020204" pitchFamily="2" charset="0"/>
              </a:rPr>
              <a:t>The dataset consists of</a:t>
            </a:r>
            <a:r>
              <a:rPr lang="en-US" sz="2400" b="1" dirty="0">
                <a:solidFill>
                  <a:sysClr val="windowText" lastClr="000000"/>
                </a:solidFill>
                <a:latin typeface="Baskerville Old Face" panose="02020602080505020303" pitchFamily="18" charset="0"/>
                <a:cs typeface="DaunPenh" panose="020B0604020202020204" pitchFamily="2" charset="0"/>
              </a:rPr>
              <a:t> </a:t>
            </a:r>
            <a:r>
              <a:rPr lang="en-US" sz="2400" b="1" dirty="0">
                <a:solidFill>
                  <a:srgbClr val="B54C2D"/>
                </a:solidFill>
                <a:latin typeface="Baskerville Old Face" panose="02020602080505020303" pitchFamily="18" charset="0"/>
                <a:cs typeface="DaunPenh" panose="020B0604020202020204" pitchFamily="2" charset="0"/>
              </a:rPr>
              <a:t>25.331</a:t>
            </a:r>
            <a:r>
              <a:rPr lang="en-US" sz="2400" b="1" dirty="0">
                <a:solidFill>
                  <a:sysClr val="windowText" lastClr="000000"/>
                </a:solidFill>
                <a:latin typeface="Baskerville Old Face" panose="02020602080505020303" pitchFamily="18" charset="0"/>
                <a:cs typeface="DaunPenh" panose="020B0604020202020204" pitchFamily="2" charset="0"/>
              </a:rPr>
              <a:t> </a:t>
            </a:r>
            <a:r>
              <a:rPr lang="en-US" sz="2400" dirty="0">
                <a:solidFill>
                  <a:sysClr val="windowText" lastClr="000000"/>
                </a:solidFill>
                <a:latin typeface="Baskerville Old Face" panose="02020602080505020303" pitchFamily="18" charset="0"/>
                <a:cs typeface="DaunPenh" panose="020B0604020202020204" pitchFamily="2" charset="0"/>
              </a:rPr>
              <a:t>images belonging to </a:t>
            </a:r>
            <a:r>
              <a:rPr lang="en-US" sz="2400" b="1" dirty="0">
                <a:solidFill>
                  <a:srgbClr val="936F5B"/>
                </a:solidFill>
                <a:latin typeface="Baskerville Old Face" panose="02020602080505020303" pitchFamily="18" charset="0"/>
                <a:cs typeface="DaunPenh" panose="020B0604020202020204" pitchFamily="2" charset="0"/>
              </a:rPr>
              <a:t>8</a:t>
            </a:r>
            <a:r>
              <a:rPr lang="en-US" sz="2400" dirty="0">
                <a:solidFill>
                  <a:schemeClr val="bg2">
                    <a:lumMod val="60000"/>
                    <a:lumOff val="40000"/>
                  </a:schemeClr>
                </a:solidFill>
                <a:latin typeface="Baskerville Old Face" panose="02020602080505020303" pitchFamily="18" charset="0"/>
                <a:cs typeface="DaunPenh" panose="020B0604020202020204" pitchFamily="2" charset="0"/>
              </a:rPr>
              <a:t> </a:t>
            </a:r>
            <a:r>
              <a:rPr lang="en-US" sz="2400" dirty="0">
                <a:solidFill>
                  <a:sysClr val="windowText" lastClr="000000"/>
                </a:solidFill>
                <a:latin typeface="Baskerville Old Face" panose="02020602080505020303" pitchFamily="18" charset="0"/>
                <a:cs typeface="DaunPenh" panose="020B0604020202020204" pitchFamily="2" charset="0"/>
              </a:rPr>
              <a:t>different diagnostic categories. </a:t>
            </a:r>
            <a:endParaRPr lang="el-GR" sz="2400" dirty="0">
              <a:solidFill>
                <a:sysClr val="windowText" lastClr="000000"/>
              </a:solidFill>
              <a:cs typeface="DaunPenh" panose="020B0604020202020204" pitchFamily="2" charset="0"/>
            </a:endParaRPr>
          </a:p>
          <a:p>
            <a:endParaRPr lang="el-GR" dirty="0"/>
          </a:p>
        </p:txBody>
      </p:sp>
    </p:spTree>
    <p:extLst>
      <p:ext uri="{BB962C8B-B14F-4D97-AF65-F5344CB8AC3E}">
        <p14:creationId xmlns:p14="http://schemas.microsoft.com/office/powerpoint/2010/main" val="320399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5811908F-D544-40D9-BB61-27979499B51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13A73-C2A4-4FE3-B901-E4FE48B659E7}" type="datetime1">
              <a:rPr kumimoji="0" lang="el-GR" sz="11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19/9/2021</a:t>
            </a:fld>
            <a:endParaRPr kumimoji="0" lang="en-US" sz="11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Goudy Old Style"/>
              <a:ea typeface="+mn-ea"/>
              <a:cs typeface="+mn-cs"/>
            </a:endParaRPr>
          </a:p>
        </p:txBody>
      </p:sp>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Data Overview</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1401742" y="2624577"/>
            <a:ext cx="4694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ysClr val="windowText" lastClr="000000"/>
              </a:solidFill>
              <a:latin typeface="Baskerville Old Face" panose="02020602080505020303" pitchFamily="18" charset="0"/>
              <a:cs typeface="DaunPenh" panose="020B06040202020202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Most units in the sample (almost </a:t>
            </a:r>
            <a:r>
              <a:rPr kumimoji="0" lang="en-US" sz="26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90%</a:t>
            </a: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come from four types of skin cancer,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600" dirty="0">
              <a:solidFill>
                <a:sysClr val="windowText" lastClr="000000"/>
              </a:solidFill>
              <a:latin typeface="Baskerville Old Face" panose="02020602080505020303" pitchFamily="18" charset="0"/>
              <a:cs typeface="DaunPenh" panose="020B06040202020202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type of class represents </a:t>
            </a:r>
            <a:r>
              <a:rPr kumimoji="0" lang="en-US" sz="2600" b="1" i="0"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more than half </a:t>
            </a: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of the total population.</a:t>
            </a:r>
          </a:p>
        </p:txBody>
      </p:sp>
      <p:pic>
        <p:nvPicPr>
          <p:cNvPr id="15" name="Εικόνα 2">
            <a:extLst>
              <a:ext uri="{FF2B5EF4-FFF2-40B4-BE49-F238E27FC236}">
                <a16:creationId xmlns:a16="http://schemas.microsoft.com/office/drawing/2014/main" id="{F0ACDF48-0B78-4DB1-B771-CE0E12932CBB}"/>
              </a:ext>
            </a:extLst>
          </p:cNvPr>
          <p:cNvPicPr/>
          <p:nvPr/>
        </p:nvPicPr>
        <p:blipFill rotWithShape="1">
          <a:blip r:embed="rId2">
            <a:extLst>
              <a:ext uri="{28A0092B-C50C-407E-A947-70E740481C1C}">
                <a14:useLocalDpi xmlns:a14="http://schemas.microsoft.com/office/drawing/2010/main" val="0"/>
              </a:ext>
            </a:extLst>
          </a:blip>
          <a:srcRect l="-479" t="18751" r="4828" b="47"/>
          <a:stretch/>
        </p:blipFill>
        <p:spPr>
          <a:xfrm>
            <a:off x="6096000" y="2591569"/>
            <a:ext cx="5791200" cy="3620388"/>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B8B48EA-90DE-4D00-9F40-BCAA0DD241B8}"/>
              </a:ext>
            </a:extLst>
          </p:cNvPr>
          <p:cNvSpPr txBox="1"/>
          <p:nvPr/>
        </p:nvSpPr>
        <p:spPr>
          <a:xfrm>
            <a:off x="580130" y="1349374"/>
            <a:ext cx="5376567" cy="1661993"/>
          </a:xfrm>
          <a:prstGeom prst="rect">
            <a:avLst/>
          </a:prstGeom>
          <a:noFill/>
        </p:spPr>
        <p:txBody>
          <a:bodyPr wrap="square" rtlCol="0">
            <a:spAutoFit/>
          </a:bodyPr>
          <a:lstStyle/>
          <a:p>
            <a:r>
              <a:rPr kumimoji="0" lang="en-US" sz="2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The bar plot shows the </a:t>
            </a:r>
            <a:r>
              <a:rPr kumimoji="0" lang="en-US" sz="28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percentage distribution </a:t>
            </a:r>
            <a:r>
              <a:rPr kumimoji="0" lang="en-US" sz="2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of disease type in our dataset. </a:t>
            </a:r>
          </a:p>
          <a:p>
            <a:endParaRPr lang="el-GR" dirty="0"/>
          </a:p>
        </p:txBody>
      </p:sp>
      <p:sp>
        <p:nvSpPr>
          <p:cNvPr id="22" name="TextBox 21">
            <a:extLst>
              <a:ext uri="{FF2B5EF4-FFF2-40B4-BE49-F238E27FC236}">
                <a16:creationId xmlns:a16="http://schemas.microsoft.com/office/drawing/2014/main" id="{FA4C7D36-EB53-4408-B84D-CF4128C64775}"/>
              </a:ext>
            </a:extLst>
          </p:cNvPr>
          <p:cNvSpPr txBox="1"/>
          <p:nvPr/>
        </p:nvSpPr>
        <p:spPr>
          <a:xfrm>
            <a:off x="7101917" y="2134304"/>
            <a:ext cx="5376567" cy="400110"/>
          </a:xfrm>
          <a:prstGeom prst="rect">
            <a:avLst/>
          </a:prstGeom>
          <a:noFill/>
        </p:spPr>
        <p:txBody>
          <a:bodyPr wrap="square" rtlCol="0">
            <a:spAutoFit/>
          </a:bodyPr>
          <a:lstStyle/>
          <a:p>
            <a:r>
              <a:rPr kumimoji="0" lang="en-US" sz="20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Frequency distribution of disease type</a:t>
            </a:r>
            <a:endParaRPr lang="el-GR" sz="1400" b="1" dirty="0"/>
          </a:p>
        </p:txBody>
      </p:sp>
    </p:spTree>
    <p:extLst>
      <p:ext uri="{BB962C8B-B14F-4D97-AF65-F5344CB8AC3E}">
        <p14:creationId xmlns:p14="http://schemas.microsoft.com/office/powerpoint/2010/main" val="412345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93689" y="2240887"/>
            <a:ext cx="1951700"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3004039" y="2860195"/>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fontScale="92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latin typeface="Goudy Old Style"/>
                <a:ea typeface="+mj-ea"/>
              </a:rPr>
              <a:t>Data Preprocessing</a:t>
            </a:r>
            <a:endParaRPr kumimoji="0" lang="el-GR"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ea typeface="+mj-ea"/>
            </a:endParaRPr>
          </a:p>
        </p:txBody>
      </p:sp>
    </p:spTree>
    <p:extLst>
      <p:ext uri="{BB962C8B-B14F-4D97-AF65-F5344CB8AC3E}">
        <p14:creationId xmlns:p14="http://schemas.microsoft.com/office/powerpoint/2010/main" val="1755922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Data Preprocessing</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762837" y="1164956"/>
            <a:ext cx="7358831" cy="83099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necessary step for performing Machine Learning analysis is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Data Preprocess </a:t>
            </a:r>
            <a:r>
              <a:rPr kumimoji="0" lang="en-US" sz="240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so as:</a:t>
            </a:r>
          </a:p>
        </p:txBody>
      </p:sp>
      <p:grpSp>
        <p:nvGrpSpPr>
          <p:cNvPr id="18" name="Ομάδα 17">
            <a:extLst>
              <a:ext uri="{FF2B5EF4-FFF2-40B4-BE49-F238E27FC236}">
                <a16:creationId xmlns:a16="http://schemas.microsoft.com/office/drawing/2014/main" id="{F2BA3B8C-1C3F-4A73-B482-8BA436F69BCB}"/>
              </a:ext>
            </a:extLst>
          </p:cNvPr>
          <p:cNvGrpSpPr/>
          <p:nvPr/>
        </p:nvGrpSpPr>
        <p:grpSpPr>
          <a:xfrm>
            <a:off x="7892698" y="0"/>
            <a:ext cx="4199242" cy="6660693"/>
            <a:chOff x="6955076" y="1694304"/>
            <a:chExt cx="3002973" cy="4882775"/>
          </a:xfrm>
        </p:grpSpPr>
        <p:sp>
          <p:nvSpPr>
            <p:cNvPr id="19" name="Βέλος: Κυκλικό 18">
              <a:extLst>
                <a:ext uri="{FF2B5EF4-FFF2-40B4-BE49-F238E27FC236}">
                  <a16:creationId xmlns:a16="http://schemas.microsoft.com/office/drawing/2014/main" id="{78319892-C1AA-4D64-8F62-85AB87A37667}"/>
                </a:ext>
              </a:extLst>
            </p:cNvPr>
            <p:cNvSpPr/>
            <p:nvPr/>
          </p:nvSpPr>
          <p:spPr>
            <a:xfrm>
              <a:off x="7607839" y="1694304"/>
              <a:ext cx="2350210" cy="2350568"/>
            </a:xfrm>
            <a:prstGeom prst="circularArrow">
              <a:avLst>
                <a:gd name="adj1" fmla="val 10980"/>
                <a:gd name="adj2" fmla="val 1142322"/>
                <a:gd name="adj3" fmla="val 4500000"/>
                <a:gd name="adj4" fmla="val 10800000"/>
                <a:gd name="adj5" fmla="val 125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l-GR" dirty="0"/>
            </a:p>
          </p:txBody>
        </p:sp>
        <p:sp>
          <p:nvSpPr>
            <p:cNvPr id="20" name="Ελεύθερη σχεδίαση: Σχήμα 19">
              <a:extLst>
                <a:ext uri="{FF2B5EF4-FFF2-40B4-BE49-F238E27FC236}">
                  <a16:creationId xmlns:a16="http://schemas.microsoft.com/office/drawing/2014/main" id="{D0074684-4227-4A8A-97FA-441C6ED407EE}"/>
                </a:ext>
              </a:extLst>
            </p:cNvPr>
            <p:cNvSpPr/>
            <p:nvPr/>
          </p:nvSpPr>
          <p:spPr>
            <a:xfrm>
              <a:off x="8043326" y="2515439"/>
              <a:ext cx="1504298" cy="652827"/>
            </a:xfrm>
            <a:custGeom>
              <a:avLst/>
              <a:gdLst>
                <a:gd name="connsiteX0" fmla="*/ 0 w 1305966"/>
                <a:gd name="connsiteY0" fmla="*/ 0 h 652827"/>
                <a:gd name="connsiteX1" fmla="*/ 1305966 w 1305966"/>
                <a:gd name="connsiteY1" fmla="*/ 0 h 652827"/>
                <a:gd name="connsiteX2" fmla="*/ 1305966 w 1305966"/>
                <a:gd name="connsiteY2" fmla="*/ 652827 h 652827"/>
                <a:gd name="connsiteX3" fmla="*/ 0 w 1305966"/>
                <a:gd name="connsiteY3" fmla="*/ 652827 h 652827"/>
                <a:gd name="connsiteX4" fmla="*/ 0 w 1305966"/>
                <a:gd name="connsiteY4" fmla="*/ 0 h 652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966" h="652827">
                  <a:moveTo>
                    <a:pt x="0" y="0"/>
                  </a:moveTo>
                  <a:lnTo>
                    <a:pt x="1305966" y="0"/>
                  </a:lnTo>
                  <a:lnTo>
                    <a:pt x="1305966" y="652827"/>
                  </a:lnTo>
                  <a:lnTo>
                    <a:pt x="0" y="6528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890" tIns="8890" rIns="8890" bIns="8890" numCol="1" spcCol="1270" anchor="ctr" anchorCtr="0">
              <a:noAutofit/>
            </a:bodyPr>
            <a:lstStyle/>
            <a:p>
              <a:pPr algn="ctr" defTabSz="488950">
                <a:lnSpc>
                  <a:spcPct val="90000"/>
                </a:lnSpc>
                <a:spcBef>
                  <a:spcPct val="0"/>
                </a:spcBef>
                <a:spcAft>
                  <a:spcPct val="35000"/>
                </a:spcAft>
              </a:pPr>
              <a:r>
                <a:rPr kumimoji="0" lang="en-US"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import and prepare the dataset using python </a:t>
              </a:r>
              <a:r>
                <a:rPr kumimoji="0" lang="en-US"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programming language</a:t>
              </a:r>
              <a:endParaRPr lang="el-GR" kern="1200" dirty="0"/>
            </a:p>
          </p:txBody>
        </p:sp>
        <p:sp>
          <p:nvSpPr>
            <p:cNvPr id="21" name="Shape 20">
              <a:extLst>
                <a:ext uri="{FF2B5EF4-FFF2-40B4-BE49-F238E27FC236}">
                  <a16:creationId xmlns:a16="http://schemas.microsoft.com/office/drawing/2014/main" id="{1667BC74-FD5A-4D9B-99B3-FDA48D285D66}"/>
                </a:ext>
              </a:extLst>
            </p:cNvPr>
            <p:cNvSpPr/>
            <p:nvPr/>
          </p:nvSpPr>
          <p:spPr>
            <a:xfrm>
              <a:off x="6955076" y="3044879"/>
              <a:ext cx="2350210" cy="2350568"/>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shade val="80000"/>
                <a:hueOff val="-371270"/>
                <a:satOff val="-31078"/>
                <a:lumOff val="18914"/>
                <a:alphaOff val="0"/>
              </a:schemeClr>
            </a:fillRef>
            <a:effectRef idx="0">
              <a:schemeClr val="accent3">
                <a:shade val="80000"/>
                <a:hueOff val="-371270"/>
                <a:satOff val="-31078"/>
                <a:lumOff val="18914"/>
                <a:alphaOff val="0"/>
              </a:schemeClr>
            </a:effectRef>
            <a:fontRef idx="minor">
              <a:schemeClr val="lt1"/>
            </a:fontRef>
          </p:style>
        </p:sp>
        <p:sp>
          <p:nvSpPr>
            <p:cNvPr id="23" name="Ελεύθερη σχεδίαση: Σχήμα 22">
              <a:extLst>
                <a:ext uri="{FF2B5EF4-FFF2-40B4-BE49-F238E27FC236}">
                  <a16:creationId xmlns:a16="http://schemas.microsoft.com/office/drawing/2014/main" id="{80370539-A359-4957-B890-6395940D7543}"/>
                </a:ext>
              </a:extLst>
            </p:cNvPr>
            <p:cNvSpPr/>
            <p:nvPr/>
          </p:nvSpPr>
          <p:spPr>
            <a:xfrm>
              <a:off x="7475757" y="3877256"/>
              <a:ext cx="1305966" cy="652827"/>
            </a:xfrm>
            <a:custGeom>
              <a:avLst/>
              <a:gdLst>
                <a:gd name="connsiteX0" fmla="*/ 0 w 1305966"/>
                <a:gd name="connsiteY0" fmla="*/ 0 h 652827"/>
                <a:gd name="connsiteX1" fmla="*/ 1305966 w 1305966"/>
                <a:gd name="connsiteY1" fmla="*/ 0 h 652827"/>
                <a:gd name="connsiteX2" fmla="*/ 1305966 w 1305966"/>
                <a:gd name="connsiteY2" fmla="*/ 652827 h 652827"/>
                <a:gd name="connsiteX3" fmla="*/ 0 w 1305966"/>
                <a:gd name="connsiteY3" fmla="*/ 652827 h 652827"/>
                <a:gd name="connsiteX4" fmla="*/ 0 w 1305966"/>
                <a:gd name="connsiteY4" fmla="*/ 0 h 652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966" h="652827">
                  <a:moveTo>
                    <a:pt x="0" y="0"/>
                  </a:moveTo>
                  <a:lnTo>
                    <a:pt x="1305966" y="0"/>
                  </a:lnTo>
                  <a:lnTo>
                    <a:pt x="1305966" y="652827"/>
                  </a:lnTo>
                  <a:lnTo>
                    <a:pt x="0" y="6528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ClrTx/>
                <a:buSzTx/>
                <a:buFont typeface="+mj-lt"/>
                <a:buNone/>
              </a:pPr>
              <a:r>
                <a:rPr lang="en-US" b="1" dirty="0">
                  <a:solidFill>
                    <a:sysClr val="windowText" lastClr="000000"/>
                  </a:solidFill>
                  <a:latin typeface="Baskerville Old Face" panose="02020602080505020303" pitchFamily="18" charset="0"/>
                  <a:cs typeface="DaunPenh" panose="020B0604020202020204" pitchFamily="2" charset="0"/>
                </a:rPr>
                <a:t>Split the dataset </a:t>
              </a:r>
              <a:r>
                <a:rPr lang="en-US" dirty="0">
                  <a:solidFill>
                    <a:sysClr val="windowText" lastClr="000000"/>
                  </a:solidFill>
                  <a:latin typeface="Baskerville Old Face" panose="02020602080505020303" pitchFamily="18" charset="0"/>
                  <a:cs typeface="DaunPenh" panose="020B0604020202020204" pitchFamily="2" charset="0"/>
                </a:rPr>
                <a:t>into a train, a </a:t>
              </a:r>
              <a:r>
                <a:rPr lang="en-US" dirty="0">
                  <a:solidFill>
                    <a:schemeClr val="bg1"/>
                  </a:solidFill>
                  <a:latin typeface="Baskerville Old Face" panose="02020602080505020303" pitchFamily="18" charset="0"/>
                  <a:cs typeface="DaunPenh" panose="020B0604020202020204" pitchFamily="2" charset="0"/>
                </a:rPr>
                <a:t>validation and test dataset</a:t>
              </a:r>
              <a:endParaRPr lang="el-GR" dirty="0">
                <a:solidFill>
                  <a:schemeClr val="bg1"/>
                </a:solidFill>
                <a:cs typeface="DaunPenh" panose="020B0604020202020204" pitchFamily="2" charset="0"/>
              </a:endParaRPr>
            </a:p>
          </p:txBody>
        </p:sp>
        <p:sp>
          <p:nvSpPr>
            <p:cNvPr id="24" name="Στεφάνη 23">
              <a:extLst>
                <a:ext uri="{FF2B5EF4-FFF2-40B4-BE49-F238E27FC236}">
                  <a16:creationId xmlns:a16="http://schemas.microsoft.com/office/drawing/2014/main" id="{EAF37278-85A2-43F4-BFE2-D9AD49AA72DD}"/>
                </a:ext>
              </a:extLst>
            </p:cNvPr>
            <p:cNvSpPr/>
            <p:nvPr/>
          </p:nvSpPr>
          <p:spPr>
            <a:xfrm>
              <a:off x="7775112" y="4557075"/>
              <a:ext cx="2019195" cy="2020004"/>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3">
                <a:shade val="80000"/>
                <a:hueOff val="-742539"/>
                <a:satOff val="-62157"/>
                <a:lumOff val="37828"/>
                <a:alphaOff val="0"/>
              </a:schemeClr>
            </a:fillRef>
            <a:effectRef idx="0">
              <a:schemeClr val="accent3">
                <a:shade val="80000"/>
                <a:hueOff val="-742539"/>
                <a:satOff val="-62157"/>
                <a:lumOff val="37828"/>
                <a:alphaOff val="0"/>
              </a:schemeClr>
            </a:effectRef>
            <a:fontRef idx="minor">
              <a:schemeClr val="lt1"/>
            </a:fontRef>
          </p:style>
        </p:sp>
        <p:sp>
          <p:nvSpPr>
            <p:cNvPr id="25" name="Ελεύθερη σχεδίαση: Σχήμα 24">
              <a:extLst>
                <a:ext uri="{FF2B5EF4-FFF2-40B4-BE49-F238E27FC236}">
                  <a16:creationId xmlns:a16="http://schemas.microsoft.com/office/drawing/2014/main" id="{1EC2633D-9CB3-41B2-BAE3-AC7DFBCAE2C3}"/>
                </a:ext>
              </a:extLst>
            </p:cNvPr>
            <p:cNvSpPr/>
            <p:nvPr/>
          </p:nvSpPr>
          <p:spPr>
            <a:xfrm>
              <a:off x="8096596" y="5248295"/>
              <a:ext cx="1430179" cy="659355"/>
            </a:xfrm>
            <a:custGeom>
              <a:avLst/>
              <a:gdLst>
                <a:gd name="connsiteX0" fmla="*/ 0 w 1305966"/>
                <a:gd name="connsiteY0" fmla="*/ 0 h 652827"/>
                <a:gd name="connsiteX1" fmla="*/ 1305966 w 1305966"/>
                <a:gd name="connsiteY1" fmla="*/ 0 h 652827"/>
                <a:gd name="connsiteX2" fmla="*/ 1305966 w 1305966"/>
                <a:gd name="connsiteY2" fmla="*/ 652827 h 652827"/>
                <a:gd name="connsiteX3" fmla="*/ 0 w 1305966"/>
                <a:gd name="connsiteY3" fmla="*/ 652827 h 652827"/>
                <a:gd name="connsiteX4" fmla="*/ 0 w 1305966"/>
                <a:gd name="connsiteY4" fmla="*/ 0 h 652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966" h="652827">
                  <a:moveTo>
                    <a:pt x="0" y="0"/>
                  </a:moveTo>
                  <a:lnTo>
                    <a:pt x="1305966" y="0"/>
                  </a:lnTo>
                  <a:lnTo>
                    <a:pt x="1305966" y="652827"/>
                  </a:lnTo>
                  <a:lnTo>
                    <a:pt x="0" y="6528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000" b="1" dirty="0">
                  <a:solidFill>
                    <a:schemeClr val="bg1"/>
                  </a:solidFill>
                  <a:latin typeface="Baskerville Old Face" panose="02020602080505020303" pitchFamily="18" charset="0"/>
                  <a:cs typeface="DaunPenh" panose="020B0604020202020204" pitchFamily="2" charset="0"/>
                </a:rPr>
                <a:t>Normalize</a:t>
              </a:r>
              <a:r>
                <a:rPr lang="en-US" sz="2000" dirty="0">
                  <a:solidFill>
                    <a:schemeClr val="bg1"/>
                  </a:solidFill>
                  <a:latin typeface="Baskerville Old Face" panose="02020602080505020303" pitchFamily="18" charset="0"/>
                  <a:cs typeface="DaunPenh" panose="020B0604020202020204" pitchFamily="2" charset="0"/>
                </a:rPr>
                <a:t> and </a:t>
              </a:r>
              <a:r>
                <a:rPr lang="en-US" sz="2000" b="1" dirty="0">
                  <a:solidFill>
                    <a:schemeClr val="bg1"/>
                  </a:solidFill>
                  <a:latin typeface="Baskerville Old Face" panose="02020602080505020303" pitchFamily="18" charset="0"/>
                  <a:cs typeface="DaunPenh" panose="020B0604020202020204" pitchFamily="2" charset="0"/>
                </a:rPr>
                <a:t>rescale</a:t>
              </a:r>
              <a:r>
                <a:rPr lang="en-US" sz="2000" dirty="0">
                  <a:solidFill>
                    <a:schemeClr val="bg1"/>
                  </a:solidFill>
                  <a:latin typeface="Baskerville Old Face" panose="02020602080505020303" pitchFamily="18" charset="0"/>
                  <a:cs typeface="DaunPenh" panose="020B0604020202020204" pitchFamily="2" charset="0"/>
                </a:rPr>
                <a:t> the images</a:t>
              </a:r>
              <a:endParaRPr lang="el-GR" sz="2000" dirty="0">
                <a:solidFill>
                  <a:schemeClr val="bg1"/>
                </a:solidFill>
                <a:cs typeface="DaunPenh" panose="020B0604020202020204" pitchFamily="2" charset="0"/>
              </a:endParaRPr>
            </a:p>
          </p:txBody>
        </p:sp>
      </p:grpSp>
      <p:sp>
        <p:nvSpPr>
          <p:cNvPr id="34" name="TextBox 33">
            <a:extLst>
              <a:ext uri="{FF2B5EF4-FFF2-40B4-BE49-F238E27FC236}">
                <a16:creationId xmlns:a16="http://schemas.microsoft.com/office/drawing/2014/main" id="{CD1172E1-A1B0-44F6-BF47-8C7DDA326BD6}"/>
              </a:ext>
            </a:extLst>
          </p:cNvPr>
          <p:cNvSpPr txBox="1"/>
          <p:nvPr/>
        </p:nvSpPr>
        <p:spPr>
          <a:xfrm>
            <a:off x="814387" y="3710522"/>
            <a:ext cx="6571834" cy="1015663"/>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lang="en-US" sz="2000" b="1" dirty="0">
                <a:solidFill>
                  <a:sysClr val="windowText" lastClr="000000"/>
                </a:solidFill>
                <a:latin typeface="Baskerville Old Face" panose="02020602080505020303" pitchFamily="18" charset="0"/>
                <a:cs typeface="DaunPenh" panose="020B0604020202020204" pitchFamily="2" charset="0"/>
              </a:rPr>
              <a:t>Overfit</a:t>
            </a:r>
            <a:r>
              <a:rPr lang="en-US" sz="2000" dirty="0">
                <a:solidFill>
                  <a:sysClr val="windowText" lastClr="000000"/>
                </a:solidFill>
                <a:latin typeface="Baskerville Old Face" panose="02020602080505020303" pitchFamily="18" charset="0"/>
                <a:cs typeface="DaunPenh" panose="020B0604020202020204" pitchFamily="2" charset="0"/>
              </a:rPr>
              <a:t> occurs when the model or the algorithm fits the data too well, but it negatively impacts the performance of the model on new data. </a:t>
            </a:r>
          </a:p>
        </p:txBody>
      </p:sp>
      <p:sp>
        <p:nvSpPr>
          <p:cNvPr id="22" name="TextBox 21">
            <a:extLst>
              <a:ext uri="{FF2B5EF4-FFF2-40B4-BE49-F238E27FC236}">
                <a16:creationId xmlns:a16="http://schemas.microsoft.com/office/drawing/2014/main" id="{0E03E83A-1C89-45BB-9D86-63AFB13B4CCB}"/>
              </a:ext>
            </a:extLst>
          </p:cNvPr>
          <p:cNvSpPr txBox="1"/>
          <p:nvPr/>
        </p:nvSpPr>
        <p:spPr>
          <a:xfrm>
            <a:off x="852480" y="2122137"/>
            <a:ext cx="4689138" cy="1323439"/>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data to </a:t>
            </a:r>
            <a:r>
              <a:rPr lang="en-US" sz="2000" b="1" dirty="0">
                <a:solidFill>
                  <a:sysClr val="windowText" lastClr="000000"/>
                </a:solidFill>
                <a:latin typeface="Baskerville Old Face" panose="02020602080505020303" pitchFamily="18" charset="0"/>
                <a:cs typeface="DaunPenh" panose="020B0604020202020204" pitchFamily="2" charset="0"/>
              </a:rPr>
              <a:t>take a form </a:t>
            </a:r>
            <a:r>
              <a:rPr lang="en-US" sz="2000" dirty="0">
                <a:solidFill>
                  <a:sysClr val="windowText" lastClr="000000"/>
                </a:solidFill>
                <a:latin typeface="Baskerville Old Face" panose="02020602080505020303" pitchFamily="18" charset="0"/>
                <a:cs typeface="DaunPenh" panose="020B0604020202020204" pitchFamily="2" charset="0"/>
              </a:rPr>
              <a:t>that can be easily used to create a model</a:t>
            </a:r>
          </a:p>
          <a:p>
            <a:pPr marR="0" lvl="0" algn="l" defTabSz="914400" rtl="0" eaLnBrk="1" fontAlgn="auto" latinLnBrk="0" hangingPunct="1">
              <a:lnSpc>
                <a:spcPct val="100000"/>
              </a:lnSpc>
              <a:spcBef>
                <a:spcPts val="0"/>
              </a:spcBef>
              <a:spcAft>
                <a:spcPts val="0"/>
              </a:spcAft>
              <a:buClrTx/>
              <a:buSzTx/>
              <a:tabLst/>
              <a:defRPr/>
            </a:pPr>
            <a:endParaRPr lang="en-US" sz="2000" dirty="0">
              <a:solidFill>
                <a:sysClr val="windowText" lastClr="000000"/>
              </a:solidFill>
              <a:latin typeface="Baskerville Old Face" panose="02020602080505020303" pitchFamily="18" charset="0"/>
              <a:cs typeface="DaunPenh" panose="020B0604020202020204" pitchFamily="2" charset="0"/>
            </a:endParaRPr>
          </a:p>
          <a:p>
            <a:pPr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sysClr val="windowText" lastClr="000000"/>
                </a:solidFill>
                <a:latin typeface="Baskerville Old Face" panose="02020602080505020303" pitchFamily="18" charset="0"/>
                <a:cs typeface="DaunPenh" panose="020B0604020202020204" pitchFamily="2" charset="0"/>
              </a:rPr>
              <a:t>avoid certain errors </a:t>
            </a:r>
            <a:r>
              <a:rPr lang="en-US" sz="2000" dirty="0">
                <a:solidFill>
                  <a:sysClr val="windowText" lastClr="000000"/>
                </a:solidFill>
                <a:latin typeface="Baskerville Old Face" panose="02020602080505020303" pitchFamily="18" charset="0"/>
                <a:cs typeface="DaunPenh" panose="020B0604020202020204" pitchFamily="2" charset="0"/>
              </a:rPr>
              <a:t>such as overfit</a:t>
            </a:r>
          </a:p>
        </p:txBody>
      </p:sp>
      <p:graphicFrame>
        <p:nvGraphicFramePr>
          <p:cNvPr id="6" name="Διάγραμμα 5">
            <a:extLst>
              <a:ext uri="{FF2B5EF4-FFF2-40B4-BE49-F238E27FC236}">
                <a16:creationId xmlns:a16="http://schemas.microsoft.com/office/drawing/2014/main" id="{87052102-9DA7-448E-9BAA-19711FC3B3D3}"/>
              </a:ext>
            </a:extLst>
          </p:cNvPr>
          <p:cNvGraphicFramePr/>
          <p:nvPr>
            <p:extLst>
              <p:ext uri="{D42A27DB-BD31-4B8C-83A1-F6EECF244321}">
                <p14:modId xmlns:p14="http://schemas.microsoft.com/office/powerpoint/2010/main" val="2542459955"/>
              </p:ext>
            </p:extLst>
          </p:nvPr>
        </p:nvGraphicFramePr>
        <p:xfrm>
          <a:off x="814387" y="4874602"/>
          <a:ext cx="6897649" cy="1699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Ορθογώνιο 11">
            <a:extLst>
              <a:ext uri="{FF2B5EF4-FFF2-40B4-BE49-F238E27FC236}">
                <a16:creationId xmlns:a16="http://schemas.microsoft.com/office/drawing/2014/main" id="{D00C3735-A13E-4A45-B7CA-49ACFEB90BBA}"/>
              </a:ext>
            </a:extLst>
          </p:cNvPr>
          <p:cNvSpPr/>
          <p:nvPr/>
        </p:nvSpPr>
        <p:spPr>
          <a:xfrm>
            <a:off x="7888357" y="0"/>
            <a:ext cx="4299302" cy="6858000"/>
          </a:xfrm>
          <a:prstGeom prst="rect">
            <a:avLst/>
          </a:prstGeom>
          <a:solidFill>
            <a:srgbClr val="A1957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spTree>
    <p:extLst>
      <p:ext uri="{BB962C8B-B14F-4D97-AF65-F5344CB8AC3E}">
        <p14:creationId xmlns:p14="http://schemas.microsoft.com/office/powerpoint/2010/main" val="3588629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8806_TF12214701" id="{649DFDBC-90BB-49E3-82FE-3761BCC8881A}" vid="{82BDFA3A-744B-4F25-AF4B-CE849A2339CD}"/>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{AA4C9A55-EF87-493D-BF50-17EC72F096D3}tf12214701_win32</Template>
  <TotalTime>2449</TotalTime>
  <Words>2114</Words>
  <Application>Microsoft Office PowerPoint</Application>
  <PresentationFormat>Ευρεία οθόνη</PresentationFormat>
  <Paragraphs>422</Paragraphs>
  <Slides>27</Slides>
  <Notes>0</Notes>
  <HiddenSlides>0</HiddenSlides>
  <MMClips>0</MMClips>
  <ScaleCrop>false</ScaleCrop>
  <HeadingPairs>
    <vt:vector size="6" baseType="variant">
      <vt:variant>
        <vt:lpstr>Γραμματοσειρές που χρησιμοποιούνται</vt:lpstr>
      </vt:variant>
      <vt:variant>
        <vt:i4>9</vt:i4>
      </vt:variant>
      <vt:variant>
        <vt:lpstr>Θέμα</vt:lpstr>
      </vt:variant>
      <vt:variant>
        <vt:i4>1</vt:i4>
      </vt:variant>
      <vt:variant>
        <vt:lpstr>Τίτλοι διαφανειών</vt:lpstr>
      </vt:variant>
      <vt:variant>
        <vt:i4>27</vt:i4>
      </vt:variant>
    </vt:vector>
  </HeadingPairs>
  <TitlesOfParts>
    <vt:vector size="37" baseType="lpstr">
      <vt:lpstr>Abadi</vt:lpstr>
      <vt:lpstr>Aharoni</vt:lpstr>
      <vt:lpstr>Arial</vt:lpstr>
      <vt:lpstr>Baskerville Old Face</vt:lpstr>
      <vt:lpstr>Calibri</vt:lpstr>
      <vt:lpstr>Goudy Old Style</vt:lpstr>
      <vt:lpstr>Times New Roman</vt:lpstr>
      <vt:lpstr>Wingdings</vt:lpstr>
      <vt:lpstr>Wingdings 2</vt:lpstr>
      <vt:lpstr>SlateVTI</vt:lpstr>
      <vt:lpstr>Melanoma Classification</vt:lpstr>
      <vt:lpstr>Contents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ANDRIANI KARPATHAKI</dc:creator>
  <cp:lastModifiedBy>ANDRIANI KARPATHAKI</cp:lastModifiedBy>
  <cp:revision>83</cp:revision>
  <dcterms:created xsi:type="dcterms:W3CDTF">2021-07-03T16:27:30Z</dcterms:created>
  <dcterms:modified xsi:type="dcterms:W3CDTF">2021-09-19T14:56:09Z</dcterms:modified>
</cp:coreProperties>
</file>